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267" r:id="rId6"/>
    <p:sldId id="302" r:id="rId7"/>
    <p:sldId id="285" r:id="rId8"/>
    <p:sldId id="306" r:id="rId9"/>
    <p:sldId id="305" r:id="rId10"/>
    <p:sldId id="307" r:id="rId11"/>
    <p:sldId id="29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Colombo Alves da Costa" initials="CCAdC" lastIdx="6" clrIdx="0">
    <p:extLst>
      <p:ext uri="{19B8F6BF-5375-455C-9EA6-DF929625EA0E}">
        <p15:presenceInfo xmlns:p15="http://schemas.microsoft.com/office/powerpoint/2012/main" userId="S-1-5-21-606747145-1844237615-1801674531-38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0FF"/>
    <a:srgbClr val="1FEBCC"/>
    <a:srgbClr val="E31F84"/>
    <a:srgbClr val="DCDCD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95" autoAdjust="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FB7F-377A-45E1-9754-BD800ED60C12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A03B-C40C-41BC-B96D-95E18355D2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02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C59E-E200-46AA-8153-09229B9D8954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BF98-13E9-479C-84C7-FF3119886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9ABF98-13E9-479C-84C7-FF3119886C6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"/>
            <a:ext cx="12189532" cy="68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37725" y="3034916"/>
            <a:ext cx="3418344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3"/>
          </p:nvPr>
        </p:nvSpPr>
        <p:spPr>
          <a:xfrm>
            <a:off x="2539763" y="2207035"/>
            <a:ext cx="3416306" cy="56110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2537726" y="1358537"/>
            <a:ext cx="3418344" cy="848497"/>
          </a:xfrm>
        </p:spPr>
        <p:txBody>
          <a:bodyPr anchor="b">
            <a:normAutofit/>
          </a:bodyPr>
          <a:lstStyle>
            <a:lvl1pPr algn="l">
              <a:defRPr sz="2200" b="1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7"/>
          </p:nvPr>
        </p:nvSpPr>
        <p:spPr>
          <a:xfrm>
            <a:off x="6705449" y="2265256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8"/>
          </p:nvPr>
        </p:nvSpPr>
        <p:spPr>
          <a:xfrm>
            <a:off x="6704214" y="4740190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1" name="Espaço Reservado para Imagem 19"/>
          <p:cNvSpPr>
            <a:spLocks noGrp="1"/>
          </p:cNvSpPr>
          <p:nvPr>
            <p:ph type="pic" sz="quarter" idx="19" hasCustomPrompt="1"/>
          </p:nvPr>
        </p:nvSpPr>
        <p:spPr>
          <a:xfrm>
            <a:off x="6704214" y="1536444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  <p:sp>
        <p:nvSpPr>
          <p:cNvPr id="24" name="Espaço Reservado para Conteúdo 2"/>
          <p:cNvSpPr>
            <a:spLocks noGrp="1"/>
          </p:cNvSpPr>
          <p:nvPr>
            <p:ph idx="20"/>
          </p:nvPr>
        </p:nvSpPr>
        <p:spPr>
          <a:xfrm>
            <a:off x="9138829" y="2265256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25" name="Espaço Reservado para Imagem 19"/>
          <p:cNvSpPr>
            <a:spLocks noGrp="1"/>
          </p:cNvSpPr>
          <p:nvPr>
            <p:ph type="pic" sz="quarter" idx="21" hasCustomPrompt="1"/>
          </p:nvPr>
        </p:nvSpPr>
        <p:spPr>
          <a:xfrm>
            <a:off x="9137157" y="1536444"/>
            <a:ext cx="582914" cy="5336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29" name="Espaço Reservado para Conteúdo 2"/>
          <p:cNvSpPr>
            <a:spLocks noGrp="1"/>
          </p:cNvSpPr>
          <p:nvPr>
            <p:ph idx="22"/>
          </p:nvPr>
        </p:nvSpPr>
        <p:spPr>
          <a:xfrm>
            <a:off x="9138829" y="4740190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32" name="Espaço Reservado para Imagem 19"/>
          <p:cNvSpPr>
            <a:spLocks noGrp="1"/>
          </p:cNvSpPr>
          <p:nvPr>
            <p:ph type="pic" sz="quarter" idx="24" hasCustomPrompt="1"/>
          </p:nvPr>
        </p:nvSpPr>
        <p:spPr>
          <a:xfrm>
            <a:off x="6704214" y="3953557"/>
            <a:ext cx="582914" cy="5336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33" name="Espaço Reservado para Imagem 19"/>
          <p:cNvSpPr>
            <a:spLocks noGrp="1"/>
          </p:cNvSpPr>
          <p:nvPr>
            <p:ph type="pic" sz="quarter" idx="23" hasCustomPrompt="1"/>
          </p:nvPr>
        </p:nvSpPr>
        <p:spPr>
          <a:xfrm>
            <a:off x="9137157" y="3953557"/>
            <a:ext cx="582914" cy="5336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14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0521" y="3026965"/>
            <a:ext cx="2631831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3"/>
          </p:nvPr>
        </p:nvSpPr>
        <p:spPr>
          <a:xfrm>
            <a:off x="1782557" y="2199084"/>
            <a:ext cx="6633103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4"/>
          </p:nvPr>
        </p:nvSpPr>
        <p:spPr>
          <a:xfrm>
            <a:off x="4752321" y="3026965"/>
            <a:ext cx="2631831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5"/>
          </p:nvPr>
        </p:nvSpPr>
        <p:spPr>
          <a:xfrm>
            <a:off x="7724121" y="3026965"/>
            <a:ext cx="2631831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1781341" y="1246584"/>
            <a:ext cx="6634319" cy="1002988"/>
          </a:xfrm>
        </p:spPr>
        <p:txBody>
          <a:bodyPr anchor="b">
            <a:norm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81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4009" y="3026965"/>
            <a:ext cx="3875247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3"/>
          </p:nvPr>
        </p:nvSpPr>
        <p:spPr>
          <a:xfrm>
            <a:off x="1786045" y="2199084"/>
            <a:ext cx="6633103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5"/>
          </p:nvPr>
        </p:nvSpPr>
        <p:spPr>
          <a:xfrm>
            <a:off x="6071724" y="3026965"/>
            <a:ext cx="3806255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1784829" y="827314"/>
            <a:ext cx="6634319" cy="1422258"/>
          </a:xfrm>
        </p:spPr>
        <p:txBody>
          <a:bodyPr anchor="b">
            <a:norm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59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4" name="Retângulo Arredondado 3"/>
          <p:cNvSpPr/>
          <p:nvPr userDrawn="1"/>
        </p:nvSpPr>
        <p:spPr>
          <a:xfrm>
            <a:off x="1715587" y="1645920"/>
            <a:ext cx="2499361" cy="352697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" name="Retângulo Arredondado 4"/>
          <p:cNvSpPr/>
          <p:nvPr userDrawn="1"/>
        </p:nvSpPr>
        <p:spPr>
          <a:xfrm>
            <a:off x="5029198" y="1645919"/>
            <a:ext cx="2499361" cy="352697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 userDrawn="1"/>
        </p:nvSpPr>
        <p:spPr>
          <a:xfrm>
            <a:off x="8342809" y="1645919"/>
            <a:ext cx="2499361" cy="3526971"/>
          </a:xfrm>
          <a:prstGeom prst="roundRect">
            <a:avLst/>
          </a:prstGeom>
          <a:solidFill>
            <a:srgbClr val="DCDCDA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915884" y="5416337"/>
            <a:ext cx="2097928" cy="514410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5229914" y="5416337"/>
            <a:ext cx="2097928" cy="514410"/>
          </a:xfrm>
          <a:prstGeom prst="rect">
            <a:avLst/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8569861" y="5416337"/>
            <a:ext cx="2097928" cy="514410"/>
          </a:xfrm>
          <a:prstGeom prst="rect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/>
          </p:nvPr>
        </p:nvSpPr>
        <p:spPr>
          <a:xfrm>
            <a:off x="1946918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Espaço Reservado para Imagem 19"/>
          <p:cNvSpPr>
            <a:spLocks noGrp="1"/>
          </p:cNvSpPr>
          <p:nvPr>
            <p:ph type="pic" sz="quarter" idx="19" hasCustomPrompt="1"/>
          </p:nvPr>
        </p:nvSpPr>
        <p:spPr>
          <a:xfrm>
            <a:off x="2268471" y="2236064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20"/>
          </p:nvPr>
        </p:nvSpPr>
        <p:spPr>
          <a:xfrm>
            <a:off x="5260949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5" name="Espaço Reservado para Imagem 19"/>
          <p:cNvSpPr>
            <a:spLocks noGrp="1"/>
          </p:cNvSpPr>
          <p:nvPr>
            <p:ph type="pic" sz="quarter" idx="21" hasCustomPrompt="1"/>
          </p:nvPr>
        </p:nvSpPr>
        <p:spPr>
          <a:xfrm>
            <a:off x="5582502" y="2236064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22"/>
          </p:nvPr>
        </p:nvSpPr>
        <p:spPr>
          <a:xfrm>
            <a:off x="8631930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Imagem 19"/>
          <p:cNvSpPr>
            <a:spLocks noGrp="1"/>
          </p:cNvSpPr>
          <p:nvPr>
            <p:ph type="pic" sz="quarter" idx="23" hasCustomPrompt="1"/>
          </p:nvPr>
        </p:nvSpPr>
        <p:spPr>
          <a:xfrm>
            <a:off x="8767746" y="2243513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</p:spTree>
    <p:extLst>
      <p:ext uri="{BB962C8B-B14F-4D97-AF65-F5344CB8AC3E}">
        <p14:creationId xmlns:p14="http://schemas.microsoft.com/office/powerpoint/2010/main" val="419352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5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4625"/>
            <a:ext cx="12187066" cy="6858000"/>
          </a:xfrm>
          <a:prstGeom prst="rect">
            <a:avLst/>
          </a:prstGeom>
        </p:spPr>
      </p:pic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1356867" y="1850742"/>
            <a:ext cx="3417717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355651" y="478972"/>
            <a:ext cx="3418344" cy="1422258"/>
          </a:xfrm>
        </p:spPr>
        <p:txBody>
          <a:bodyPr anchor="b">
            <a:norm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355651" y="2678623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7"/>
          </p:nvPr>
        </p:nvSpPr>
        <p:spPr>
          <a:xfrm>
            <a:off x="5016500" y="0"/>
            <a:ext cx="3457575" cy="6858000"/>
          </a:xfrm>
          <a:solidFill>
            <a:srgbClr val="5700FF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938" y="629315"/>
            <a:ext cx="722273" cy="711805"/>
          </a:xfrm>
          <a:prstGeom prst="rect">
            <a:avLst/>
          </a:prstGeom>
        </p:spPr>
      </p:pic>
      <p:sp>
        <p:nvSpPr>
          <p:cNvPr id="15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9166875" y="2264681"/>
            <a:ext cx="2521957" cy="302169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16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9166875" y="2566852"/>
            <a:ext cx="2521957" cy="65588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5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9166875" y="3558587"/>
            <a:ext cx="2521957" cy="302169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9166875" y="3860758"/>
            <a:ext cx="2521957" cy="65588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5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9166875" y="4797241"/>
            <a:ext cx="2521957" cy="302169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166875" y="5099412"/>
            <a:ext cx="2521957" cy="65588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5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86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_6 com ilust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332154" y="1850742"/>
            <a:ext cx="3417717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1330938" y="478972"/>
            <a:ext cx="3418344" cy="1371770"/>
          </a:xfrm>
        </p:spPr>
        <p:txBody>
          <a:bodyPr anchor="b"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330938" y="2678623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5295719" y="1229104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Arredondar Retângulo em um Canto Diagonal 8"/>
          <p:cNvSpPr/>
          <p:nvPr userDrawn="1"/>
        </p:nvSpPr>
        <p:spPr>
          <a:xfrm>
            <a:off x="9300982" y="3027795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solidFill>
              <a:srgbClr val="E31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Arredondar Retângulo em um Canto Diagonal 9"/>
          <p:cNvSpPr/>
          <p:nvPr userDrawn="1"/>
        </p:nvSpPr>
        <p:spPr>
          <a:xfrm>
            <a:off x="5295719" y="4589895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Imagem 11"/>
          <p:cNvSpPr>
            <a:spLocks noGrp="1"/>
          </p:cNvSpPr>
          <p:nvPr>
            <p:ph type="pic" sz="quarter" idx="14"/>
          </p:nvPr>
        </p:nvSpPr>
        <p:spPr>
          <a:xfrm>
            <a:off x="5295130" y="1229103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3" name="Espaço Reservado para Imagem 11"/>
          <p:cNvSpPr>
            <a:spLocks noGrp="1"/>
          </p:cNvSpPr>
          <p:nvPr>
            <p:ph type="pic" sz="quarter" idx="15"/>
          </p:nvPr>
        </p:nvSpPr>
        <p:spPr>
          <a:xfrm>
            <a:off x="9300981" y="3027794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5295129" y="4589894"/>
            <a:ext cx="1496555" cy="1496555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946132" y="1450638"/>
            <a:ext cx="3885044" cy="23548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1FEBC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946132" y="1686126"/>
            <a:ext cx="3885044" cy="90929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endParaRPr lang="pt-BR" dirty="0"/>
          </a:p>
        </p:txBody>
      </p:sp>
      <p:sp>
        <p:nvSpPr>
          <p:cNvPr id="17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5268154" y="3164234"/>
            <a:ext cx="3885044" cy="235487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31F8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5268154" y="3399722"/>
            <a:ext cx="3885044" cy="90929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endParaRPr lang="pt-BR" dirty="0"/>
          </a:p>
        </p:txBody>
      </p:sp>
      <p:sp>
        <p:nvSpPr>
          <p:cNvPr id="19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6946132" y="4857678"/>
            <a:ext cx="3885044" cy="23548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6946132" y="5093166"/>
            <a:ext cx="3885044" cy="90929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65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7 com ilust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1057275" y="0"/>
            <a:ext cx="4933950" cy="6858000"/>
          </a:xfrm>
          <a:prstGeom prst="rect">
            <a:avLst/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8955035" y="1440098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8954445" y="1440097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Arredondar Retângulo em um Canto Diagonal 9"/>
          <p:cNvSpPr/>
          <p:nvPr userDrawn="1"/>
        </p:nvSpPr>
        <p:spPr>
          <a:xfrm rot="5400000">
            <a:off x="8953855" y="4472765"/>
            <a:ext cx="1601518" cy="1601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7"/>
          </p:nvPr>
        </p:nvSpPr>
        <p:spPr>
          <a:xfrm flipH="1">
            <a:off x="8953855" y="4477745"/>
            <a:ext cx="1617544" cy="1601519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7484212" y="3012493"/>
            <a:ext cx="1470233" cy="1470233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7483621" y="3012492"/>
            <a:ext cx="1470234" cy="146027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886152" y="1860605"/>
            <a:ext cx="3417717" cy="81695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 hasCustomPrompt="1"/>
          </p:nvPr>
        </p:nvSpPr>
        <p:spPr>
          <a:xfrm>
            <a:off x="1885525" y="499110"/>
            <a:ext cx="3418344" cy="139329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rgbClr val="1FEBCC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1885525" y="269876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307794" y="1634708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9215075" y="3219881"/>
            <a:ext cx="2521957" cy="118200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6307794" y="4892275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951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7 com ilustraçã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1057275" y="0"/>
            <a:ext cx="4933950" cy="6858000"/>
          </a:xfrm>
          <a:prstGeom prst="rect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8955035" y="1440098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8954445" y="1440097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Arredondar Retângulo em um Canto Diagonal 9"/>
          <p:cNvSpPr/>
          <p:nvPr userDrawn="1"/>
        </p:nvSpPr>
        <p:spPr>
          <a:xfrm rot="5400000">
            <a:off x="8953855" y="4472765"/>
            <a:ext cx="1601518" cy="1601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7"/>
          </p:nvPr>
        </p:nvSpPr>
        <p:spPr>
          <a:xfrm flipH="1">
            <a:off x="8953855" y="4477745"/>
            <a:ext cx="1617544" cy="1601519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7484212" y="3012493"/>
            <a:ext cx="1470233" cy="1470233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7483621" y="3012492"/>
            <a:ext cx="1470234" cy="146027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886152" y="1860605"/>
            <a:ext cx="3417717" cy="81695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 hasCustomPrompt="1"/>
          </p:nvPr>
        </p:nvSpPr>
        <p:spPr>
          <a:xfrm>
            <a:off x="1885525" y="499110"/>
            <a:ext cx="3418344" cy="139329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1885525" y="269876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307794" y="1634708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9215075" y="3219881"/>
            <a:ext cx="2521957" cy="118200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6307794" y="4892275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45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7 com ilustraçã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1057275" y="0"/>
            <a:ext cx="4933950" cy="6858000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8955035" y="1440098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8954445" y="1440097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Arredondar Retângulo em um Canto Diagonal 9"/>
          <p:cNvSpPr/>
          <p:nvPr userDrawn="1"/>
        </p:nvSpPr>
        <p:spPr>
          <a:xfrm rot="5400000">
            <a:off x="8953855" y="4472765"/>
            <a:ext cx="1601518" cy="1601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7"/>
          </p:nvPr>
        </p:nvSpPr>
        <p:spPr>
          <a:xfrm flipH="1">
            <a:off x="8953855" y="4477745"/>
            <a:ext cx="1617544" cy="1601519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7484212" y="3012493"/>
            <a:ext cx="1470233" cy="1470233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7483621" y="3012492"/>
            <a:ext cx="1470234" cy="146027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886152" y="1860605"/>
            <a:ext cx="3417717" cy="81695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 hasCustomPrompt="1"/>
          </p:nvPr>
        </p:nvSpPr>
        <p:spPr>
          <a:xfrm>
            <a:off x="1885525" y="499110"/>
            <a:ext cx="3418344" cy="139329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1885525" y="269876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307794" y="1634708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9215075" y="3219881"/>
            <a:ext cx="2521957" cy="118200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6307794" y="4892275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274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585434" y="2812196"/>
            <a:ext cx="4654403" cy="97476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3"/>
          </p:nvPr>
        </p:nvSpPr>
        <p:spPr>
          <a:xfrm>
            <a:off x="2587471" y="2197027"/>
            <a:ext cx="3416306" cy="56110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78" y="4264979"/>
            <a:ext cx="5577667" cy="2165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77" y="4742997"/>
            <a:ext cx="5577667" cy="21653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76" y="5224154"/>
            <a:ext cx="5577667" cy="21653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76" y="5674389"/>
            <a:ext cx="5577667" cy="216534"/>
          </a:xfrm>
          <a:prstGeom prst="rect">
            <a:avLst/>
          </a:prstGeom>
        </p:spPr>
      </p:pic>
      <p:sp>
        <p:nvSpPr>
          <p:cNvPr id="13" name="Espaço Reservado para Tex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96059" y="3996951"/>
            <a:ext cx="2428688" cy="2254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EBCC"/>
                </a:solidFill>
              </a:defRPr>
            </a:lvl1pPr>
          </a:lstStyle>
          <a:p>
            <a:pPr lvl="0"/>
            <a:r>
              <a:rPr lang="pt-BR" dirty="0" err="1"/>
              <a:t>Berbaring</a:t>
            </a:r>
            <a:endParaRPr lang="pt-BR" dirty="0"/>
          </a:p>
        </p:txBody>
      </p:sp>
      <p:sp>
        <p:nvSpPr>
          <p:cNvPr id="15" name="Espaço Reservado para Tex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6059" y="4467092"/>
            <a:ext cx="2428688" cy="2254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E31F84"/>
                </a:solidFill>
              </a:defRPr>
            </a:lvl1pPr>
          </a:lstStyle>
          <a:p>
            <a:pPr lvl="0"/>
            <a:r>
              <a:rPr lang="pt-BR" dirty="0" err="1"/>
              <a:t>Developing</a:t>
            </a:r>
            <a:endParaRPr lang="pt-BR" dirty="0"/>
          </a:p>
        </p:txBody>
      </p:sp>
      <p:sp>
        <p:nvSpPr>
          <p:cNvPr id="16" name="Espaço Reservado para Tex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1496059" y="4963669"/>
            <a:ext cx="2428688" cy="2254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5700FF"/>
                </a:solidFill>
              </a:defRPr>
            </a:lvl1pPr>
          </a:lstStyle>
          <a:p>
            <a:pPr lvl="0"/>
            <a:r>
              <a:rPr lang="pt-BR" dirty="0" err="1"/>
              <a:t>Bergunjing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1496059" y="5425323"/>
            <a:ext cx="2428688" cy="2254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 err="1"/>
              <a:t>Typing</a:t>
            </a:r>
            <a:endParaRPr lang="pt-BR" dirty="0"/>
          </a:p>
        </p:txBody>
      </p:sp>
      <p:sp>
        <p:nvSpPr>
          <p:cNvPr id="19" name="Espaço Reservado para Imagem 19"/>
          <p:cNvSpPr>
            <a:spLocks noGrp="1"/>
          </p:cNvSpPr>
          <p:nvPr>
            <p:ph type="pic" sz="quarter" idx="24" hasCustomPrompt="1"/>
          </p:nvPr>
        </p:nvSpPr>
        <p:spPr>
          <a:xfrm>
            <a:off x="8501264" y="2959100"/>
            <a:ext cx="2427086" cy="20004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22" name="Título 1"/>
          <p:cNvSpPr>
            <a:spLocks noGrp="1"/>
          </p:cNvSpPr>
          <p:nvPr>
            <p:ph type="ctrTitle" hasCustomPrompt="1"/>
          </p:nvPr>
        </p:nvSpPr>
        <p:spPr>
          <a:xfrm>
            <a:off x="2582614" y="1375002"/>
            <a:ext cx="3418344" cy="867707"/>
          </a:xfrm>
        </p:spPr>
        <p:txBody>
          <a:bodyPr anchor="b"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</p:spTree>
    <p:extLst>
      <p:ext uri="{BB962C8B-B14F-4D97-AF65-F5344CB8AC3E}">
        <p14:creationId xmlns:p14="http://schemas.microsoft.com/office/powerpoint/2010/main" val="152646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presentação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"/>
            <a:ext cx="12189532" cy="68558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3394" y="1745833"/>
            <a:ext cx="6633103" cy="2387600"/>
          </a:xfrm>
        </p:spPr>
        <p:txBody>
          <a:bodyPr anchor="b"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3394" y="4133433"/>
            <a:ext cx="6633103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883393" y="5549269"/>
            <a:ext cx="6633103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5700FF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495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624" y="1455751"/>
            <a:ext cx="4586580" cy="4586580"/>
          </a:xfrm>
          <a:prstGeom prst="rect">
            <a:avLst/>
          </a:prstGeom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8565421" y="1534828"/>
            <a:ext cx="1827524" cy="18275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8564831" y="1534827"/>
            <a:ext cx="1827524" cy="1827524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6054134" y="4040814"/>
            <a:ext cx="1827524" cy="18275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11"/>
          <p:cNvSpPr>
            <a:spLocks noGrp="1"/>
          </p:cNvSpPr>
          <p:nvPr>
            <p:ph type="pic" sz="quarter" idx="17"/>
          </p:nvPr>
        </p:nvSpPr>
        <p:spPr>
          <a:xfrm>
            <a:off x="6053543" y="4040813"/>
            <a:ext cx="1827524" cy="1827524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6053544" y="1534913"/>
            <a:ext cx="1827438" cy="1827438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6053543" y="1534826"/>
            <a:ext cx="1827439" cy="181505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3" name="Elipse 12"/>
          <p:cNvSpPr/>
          <p:nvPr userDrawn="1"/>
        </p:nvSpPr>
        <p:spPr>
          <a:xfrm>
            <a:off x="8572782" y="4100324"/>
            <a:ext cx="1861018" cy="1861018"/>
          </a:xfrm>
          <a:prstGeom prst="ellipse">
            <a:avLst/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Imagem 14"/>
          <p:cNvSpPr>
            <a:spLocks noGrp="1"/>
          </p:cNvSpPr>
          <p:nvPr>
            <p:ph type="pic" sz="quarter" idx="19"/>
          </p:nvPr>
        </p:nvSpPr>
        <p:spPr>
          <a:xfrm>
            <a:off x="8576443" y="4100323"/>
            <a:ext cx="1868969" cy="186124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586596" y="2041573"/>
            <a:ext cx="3417717" cy="6020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7" name="Título 1"/>
          <p:cNvSpPr>
            <a:spLocks noGrp="1"/>
          </p:cNvSpPr>
          <p:nvPr>
            <p:ph type="ctrTitle" hasCustomPrompt="1"/>
          </p:nvPr>
        </p:nvSpPr>
        <p:spPr>
          <a:xfrm>
            <a:off x="1593920" y="760082"/>
            <a:ext cx="3418344" cy="1316160"/>
          </a:xfrm>
        </p:spPr>
        <p:txBody>
          <a:bodyPr anchor="b"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1586907" y="264360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789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30A274-A59A-4099-8500-E4F0974B1613}" type="datetimeFigureOut">
              <a:rPr lang="pt-BR" smtClean="0"/>
              <a:t>12/01/2022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238CEB-F20D-47D6-885A-664DB2D03F9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573041" y="1918030"/>
            <a:ext cx="3417717" cy="6020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idx="14"/>
          </p:nvPr>
        </p:nvSpPr>
        <p:spPr>
          <a:xfrm>
            <a:off x="1569947" y="250633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21" hasCustomPrompt="1"/>
          </p:nvPr>
        </p:nvSpPr>
        <p:spPr>
          <a:xfrm>
            <a:off x="6895479" y="3259303"/>
            <a:ext cx="1552317" cy="235417"/>
          </a:xfrm>
          <a:prstGeom prst="rect">
            <a:avLst/>
          </a:prstGeom>
          <a:solidFill>
            <a:srgbClr val="5700FF"/>
          </a:solidFill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pt-BR" dirty="0"/>
              <a:t>Design</a:t>
            </a:r>
          </a:p>
        </p:txBody>
      </p:sp>
      <p:sp>
        <p:nvSpPr>
          <p:cNvPr id="20" name="Espaço Reservado para Texto 14"/>
          <p:cNvSpPr>
            <a:spLocks noGrp="1"/>
          </p:cNvSpPr>
          <p:nvPr>
            <p:ph type="body" sz="quarter" idx="22" hasCustomPrompt="1"/>
          </p:nvPr>
        </p:nvSpPr>
        <p:spPr>
          <a:xfrm>
            <a:off x="6527360" y="3629657"/>
            <a:ext cx="1920437" cy="235417"/>
          </a:xfrm>
          <a:prstGeom prst="rect">
            <a:avLst/>
          </a:prstGeom>
          <a:solidFill>
            <a:srgbClr val="E31F84"/>
          </a:solidFill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pt-BR" dirty="0" err="1"/>
              <a:t>Useful</a:t>
            </a:r>
            <a:endParaRPr lang="pt-BR" dirty="0"/>
          </a:p>
        </p:txBody>
      </p:sp>
      <p:sp>
        <p:nvSpPr>
          <p:cNvPr id="21" name="Espaço Reservado para Texto 14"/>
          <p:cNvSpPr>
            <a:spLocks noGrp="1"/>
          </p:cNvSpPr>
          <p:nvPr>
            <p:ph type="body" sz="quarter" idx="23" hasCustomPrompt="1"/>
          </p:nvPr>
        </p:nvSpPr>
        <p:spPr>
          <a:xfrm>
            <a:off x="5424692" y="4000011"/>
            <a:ext cx="3023104" cy="235417"/>
          </a:xfrm>
          <a:prstGeom prst="rect">
            <a:avLst/>
          </a:prstGeom>
          <a:solidFill>
            <a:srgbClr val="1FEBCC"/>
          </a:solidFill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pt-BR" dirty="0" err="1"/>
              <a:t>Customable</a:t>
            </a:r>
            <a:endParaRPr lang="pt-BR" dirty="0"/>
          </a:p>
        </p:txBody>
      </p:sp>
      <p:sp>
        <p:nvSpPr>
          <p:cNvPr id="23" name="Espaço Reservado para Texto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97946" y="3260725"/>
            <a:ext cx="541616" cy="16827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10%</a:t>
            </a:r>
          </a:p>
        </p:txBody>
      </p:sp>
      <p:sp>
        <p:nvSpPr>
          <p:cNvPr id="24" name="Espaço Reservado para Texto 22"/>
          <p:cNvSpPr>
            <a:spLocks noGrp="1"/>
          </p:cNvSpPr>
          <p:nvPr>
            <p:ph type="body" sz="quarter" idx="25" hasCustomPrompt="1"/>
          </p:nvPr>
        </p:nvSpPr>
        <p:spPr>
          <a:xfrm>
            <a:off x="6527360" y="3626619"/>
            <a:ext cx="541616" cy="16827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50%</a:t>
            </a:r>
          </a:p>
        </p:txBody>
      </p:sp>
      <p:sp>
        <p:nvSpPr>
          <p:cNvPr id="25" name="Espaço Reservado para Texto 22"/>
          <p:cNvSpPr>
            <a:spLocks noGrp="1"/>
          </p:cNvSpPr>
          <p:nvPr>
            <p:ph type="body" sz="quarter" idx="26" hasCustomPrompt="1"/>
          </p:nvPr>
        </p:nvSpPr>
        <p:spPr>
          <a:xfrm>
            <a:off x="5425577" y="4000011"/>
            <a:ext cx="541616" cy="16827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26" name="Espaço Reservado para Conteúdo 2"/>
          <p:cNvSpPr>
            <a:spLocks noGrp="1"/>
          </p:cNvSpPr>
          <p:nvPr>
            <p:ph idx="27" hasCustomPrompt="1"/>
          </p:nvPr>
        </p:nvSpPr>
        <p:spPr>
          <a:xfrm>
            <a:off x="5048834" y="4749599"/>
            <a:ext cx="3498393" cy="1092580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</a:p>
        </p:txBody>
      </p:sp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789" y="1364195"/>
            <a:ext cx="2466007" cy="4766340"/>
          </a:xfrm>
          <a:prstGeom prst="rect">
            <a:avLst/>
          </a:prstGeom>
        </p:spPr>
      </p:pic>
      <p:sp>
        <p:nvSpPr>
          <p:cNvPr id="29" name="Espaço Reservado para Imagem 28"/>
          <p:cNvSpPr>
            <a:spLocks noGrp="1"/>
          </p:cNvSpPr>
          <p:nvPr>
            <p:ph type="pic" sz="quarter" idx="28"/>
          </p:nvPr>
        </p:nvSpPr>
        <p:spPr>
          <a:xfrm>
            <a:off x="8789988" y="1873250"/>
            <a:ext cx="2116137" cy="37639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0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22438" y="2697716"/>
            <a:ext cx="2524789" cy="24785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E31F84"/>
                </a:solidFill>
              </a:defRPr>
            </a:lvl1pPr>
          </a:lstStyle>
          <a:p>
            <a:pPr lvl="0"/>
            <a:r>
              <a:rPr lang="pt-BR" dirty="0"/>
              <a:t>Mobile </a:t>
            </a:r>
            <a:r>
              <a:rPr lang="pt-BR" dirty="0" err="1"/>
              <a:t>App</a:t>
            </a:r>
            <a:r>
              <a:rPr lang="pt-BR" dirty="0"/>
              <a:t> </a:t>
            </a:r>
            <a:r>
              <a:rPr lang="pt-BR" dirty="0" err="1"/>
              <a:t>Feature</a:t>
            </a:r>
            <a:endParaRPr lang="pt-BR" dirty="0"/>
          </a:p>
        </p:txBody>
      </p:sp>
      <p:sp>
        <p:nvSpPr>
          <p:cNvPr id="31" name="Título 1"/>
          <p:cNvSpPr>
            <a:spLocks noGrp="1"/>
          </p:cNvSpPr>
          <p:nvPr>
            <p:ph type="ctrTitle" hasCustomPrompt="1"/>
          </p:nvPr>
        </p:nvSpPr>
        <p:spPr>
          <a:xfrm>
            <a:off x="1568107" y="635513"/>
            <a:ext cx="3418344" cy="1316160"/>
          </a:xfrm>
        </p:spPr>
        <p:txBody>
          <a:bodyPr anchor="b"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</p:spTree>
    <p:extLst>
      <p:ext uri="{BB962C8B-B14F-4D97-AF65-F5344CB8AC3E}">
        <p14:creationId xmlns:p14="http://schemas.microsoft.com/office/powerpoint/2010/main" val="2243936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833" y="2326614"/>
            <a:ext cx="4959817" cy="2902224"/>
          </a:xfrm>
          <a:prstGeom prst="rect">
            <a:avLst/>
          </a:prstGeom>
        </p:spPr>
      </p:pic>
      <p:sp>
        <p:nvSpPr>
          <p:cNvPr id="13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754016" y="2184730"/>
            <a:ext cx="3875258" cy="6020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4"/>
          </p:nvPr>
        </p:nvSpPr>
        <p:spPr>
          <a:xfrm>
            <a:off x="1749081" y="3048376"/>
            <a:ext cx="3880193" cy="281902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 hasCustomPrompt="1"/>
          </p:nvPr>
        </p:nvSpPr>
        <p:spPr>
          <a:xfrm>
            <a:off x="1749082" y="902213"/>
            <a:ext cx="3880192" cy="1316160"/>
          </a:xfrm>
        </p:spPr>
        <p:txBody>
          <a:bodyPr anchor="b">
            <a:normAutofit/>
          </a:bodyPr>
          <a:lstStyle>
            <a:lvl1pPr algn="l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7" name="Espaço Reservado para Imagem 28"/>
          <p:cNvSpPr>
            <a:spLocks noGrp="1"/>
          </p:cNvSpPr>
          <p:nvPr>
            <p:ph type="pic" sz="quarter" idx="28"/>
          </p:nvPr>
        </p:nvSpPr>
        <p:spPr>
          <a:xfrm>
            <a:off x="6986589" y="2586447"/>
            <a:ext cx="3646578" cy="225225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76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2 com flux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82C503E3-ACB5-48B7-B3E7-1D5143742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644" y="2297927"/>
            <a:ext cx="3800930" cy="3794573"/>
          </a:xfrm>
          <a:prstGeom prst="rect">
            <a:avLst/>
          </a:prstGeom>
        </p:spPr>
      </p:pic>
      <p:sp>
        <p:nvSpPr>
          <p:cNvPr id="7" name="Espaço Reservado para Tex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73517" y="2448270"/>
            <a:ext cx="1327534" cy="34598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err="1"/>
              <a:t>Plan</a:t>
            </a:r>
            <a:endParaRPr lang="pt-BR" dirty="0"/>
          </a:p>
        </p:txBody>
      </p:sp>
      <p:sp>
        <p:nvSpPr>
          <p:cNvPr id="9" name="Espaço Reservado para Texto 12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4038729" y="4023987"/>
            <a:ext cx="1442020" cy="34598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Do</a:t>
            </a:r>
          </a:p>
        </p:txBody>
      </p:sp>
      <p:sp>
        <p:nvSpPr>
          <p:cNvPr id="10" name="Espaço Reservado para Texto 12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7373875" y="4022221"/>
            <a:ext cx="1141930" cy="34598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err="1"/>
              <a:t>Act</a:t>
            </a:r>
            <a:endParaRPr lang="pt-BR" dirty="0"/>
          </a:p>
        </p:txBody>
      </p:sp>
      <p:sp>
        <p:nvSpPr>
          <p:cNvPr id="11" name="Espaço Reservado para Texto 12"/>
          <p:cNvSpPr>
            <a:spLocks noGrp="1"/>
          </p:cNvSpPr>
          <p:nvPr>
            <p:ph type="body" sz="quarter" idx="20" hasCustomPrompt="1"/>
          </p:nvPr>
        </p:nvSpPr>
        <p:spPr>
          <a:xfrm>
            <a:off x="5782144" y="5643310"/>
            <a:ext cx="1141930" cy="34598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 err="1"/>
              <a:t>Check</a:t>
            </a:r>
            <a:endParaRPr lang="pt-BR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5460163" y="1181699"/>
            <a:ext cx="126674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1102328" y="2445050"/>
            <a:ext cx="3074853" cy="1425595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</a:p>
        </p:txBody>
      </p:sp>
      <p:sp>
        <p:nvSpPr>
          <p:cNvPr id="15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1102327" y="5103505"/>
            <a:ext cx="3074853" cy="1092580"/>
          </a:xfrm>
        </p:spPr>
        <p:txBody>
          <a:bodyPr>
            <a:noAutofit/>
          </a:bodyPr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</a:p>
        </p:txBody>
      </p:sp>
      <p:sp>
        <p:nvSpPr>
          <p:cNvPr id="16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8374950" y="2445050"/>
            <a:ext cx="3074853" cy="1179198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8374950" y="5103504"/>
            <a:ext cx="3074853" cy="1179198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5862291" y="4376603"/>
            <a:ext cx="981635" cy="23548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Four </a:t>
            </a:r>
            <a:r>
              <a:rPr lang="pt-BR" dirty="0" err="1"/>
              <a:t>Cycle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</p:txBody>
      </p:sp>
      <p:sp>
        <p:nvSpPr>
          <p:cNvPr id="21" name="Espaço Reservado para Imagem 20"/>
          <p:cNvSpPr>
            <a:spLocks noGrp="1"/>
          </p:cNvSpPr>
          <p:nvPr>
            <p:ph type="pic" sz="quarter" idx="25"/>
          </p:nvPr>
        </p:nvSpPr>
        <p:spPr>
          <a:xfrm>
            <a:off x="5859930" y="3475968"/>
            <a:ext cx="986356" cy="900770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Título 1"/>
          <p:cNvSpPr>
            <a:spLocks noGrp="1"/>
          </p:cNvSpPr>
          <p:nvPr>
            <p:ph type="ctrTitle" hasCustomPrompt="1"/>
          </p:nvPr>
        </p:nvSpPr>
        <p:spPr>
          <a:xfrm>
            <a:off x="4386399" y="355535"/>
            <a:ext cx="3416306" cy="867707"/>
          </a:xfrm>
        </p:spPr>
        <p:txBody>
          <a:bodyPr anchor="b">
            <a:normAutofit/>
          </a:bodyPr>
          <a:lstStyle>
            <a:lvl1pPr algn="ctr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27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>
            <a:off x="3466768" y="2072502"/>
            <a:ext cx="710411" cy="22542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E31F84"/>
                </a:solidFill>
              </a:defRPr>
            </a:lvl1pPr>
          </a:lstStyle>
          <a:p>
            <a:pPr lvl="0"/>
            <a:r>
              <a:rPr lang="pt-BR" dirty="0"/>
              <a:t>Do</a:t>
            </a:r>
          </a:p>
        </p:txBody>
      </p:sp>
      <p:sp>
        <p:nvSpPr>
          <p:cNvPr id="28" name="Espaço Reservado para Texto 12"/>
          <p:cNvSpPr>
            <a:spLocks noGrp="1"/>
          </p:cNvSpPr>
          <p:nvPr>
            <p:ph type="body" sz="quarter" idx="27" hasCustomPrompt="1"/>
          </p:nvPr>
        </p:nvSpPr>
        <p:spPr>
          <a:xfrm>
            <a:off x="3466768" y="4766178"/>
            <a:ext cx="710411" cy="225425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5700FF"/>
                </a:solidFill>
              </a:defRPr>
            </a:lvl1pPr>
          </a:lstStyle>
          <a:p>
            <a:pPr lvl="0"/>
            <a:r>
              <a:rPr lang="pt-BR" dirty="0" err="1"/>
              <a:t>Check</a:t>
            </a:r>
            <a:endParaRPr lang="pt-BR" dirty="0"/>
          </a:p>
        </p:txBody>
      </p:sp>
      <p:sp>
        <p:nvSpPr>
          <p:cNvPr id="29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8374950" y="4766177"/>
            <a:ext cx="710411" cy="2254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DCDCDA"/>
                </a:solidFill>
              </a:defRPr>
            </a:lvl1pPr>
          </a:lstStyle>
          <a:p>
            <a:pPr lvl="0"/>
            <a:r>
              <a:rPr lang="pt-BR" dirty="0" err="1"/>
              <a:t>Act</a:t>
            </a:r>
            <a:endParaRPr lang="pt-BR" dirty="0"/>
          </a:p>
        </p:txBody>
      </p:sp>
      <p:sp>
        <p:nvSpPr>
          <p:cNvPr id="30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>
            <a:off x="8374950" y="2071582"/>
            <a:ext cx="710411" cy="22542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1FEBCC"/>
                </a:solidFill>
              </a:defRPr>
            </a:lvl1pPr>
          </a:lstStyle>
          <a:p>
            <a:pPr lvl="0"/>
            <a:r>
              <a:rPr lang="pt-BR" dirty="0" err="1"/>
              <a:t>Plan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9729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03" y="2369163"/>
            <a:ext cx="6291773" cy="3681614"/>
          </a:xfrm>
          <a:prstGeom prst="rect">
            <a:avLst/>
          </a:prstGeom>
        </p:spPr>
      </p:pic>
      <p:sp>
        <p:nvSpPr>
          <p:cNvPr id="6" name="Espaço Reservado para Imagem 28"/>
          <p:cNvSpPr>
            <a:spLocks noGrp="1"/>
          </p:cNvSpPr>
          <p:nvPr>
            <p:ph type="pic" sz="quarter" idx="28"/>
          </p:nvPr>
        </p:nvSpPr>
        <p:spPr>
          <a:xfrm>
            <a:off x="4006457" y="2703137"/>
            <a:ext cx="4610321" cy="285709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346" y="2992462"/>
            <a:ext cx="6820930" cy="3058315"/>
          </a:xfrm>
          <a:prstGeom prst="rect">
            <a:avLst/>
          </a:prstGeom>
        </p:spPr>
      </p:pic>
      <p:sp>
        <p:nvSpPr>
          <p:cNvPr id="8" name="Espaço Reservado para Imagem 28"/>
          <p:cNvSpPr>
            <a:spLocks noGrp="1"/>
          </p:cNvSpPr>
          <p:nvPr>
            <p:ph type="pic" sz="quarter" idx="29"/>
          </p:nvPr>
        </p:nvSpPr>
        <p:spPr>
          <a:xfrm>
            <a:off x="2799614" y="3267429"/>
            <a:ext cx="1745805" cy="23731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9" name="Espaço Reservado para Imagem 28"/>
          <p:cNvSpPr>
            <a:spLocks noGrp="1"/>
          </p:cNvSpPr>
          <p:nvPr>
            <p:ph type="pic" sz="quarter" idx="30"/>
          </p:nvPr>
        </p:nvSpPr>
        <p:spPr>
          <a:xfrm>
            <a:off x="8405038" y="4011609"/>
            <a:ext cx="919716" cy="162896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483680" y="1235339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483680" y="402911"/>
            <a:ext cx="3416306" cy="867707"/>
          </a:xfrm>
        </p:spPr>
        <p:txBody>
          <a:bodyPr anchor="b">
            <a:normAutofit/>
          </a:bodyPr>
          <a:lstStyle>
            <a:lvl1pPr algn="ctr">
              <a:defRPr sz="2400" b="1" baseline="0"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</p:spTree>
    <p:extLst>
      <p:ext uri="{BB962C8B-B14F-4D97-AF65-F5344CB8AC3E}">
        <p14:creationId xmlns:p14="http://schemas.microsoft.com/office/powerpoint/2010/main" val="4095399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>
            <a:extLst>
              <a:ext uri="{FF2B5EF4-FFF2-40B4-BE49-F238E27FC236}">
                <a16:creationId xmlns:a16="http://schemas.microsoft.com/office/drawing/2014/main" id="{D5C3C689-D96A-4A71-92BB-1C093AB443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55" b="78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3731EA2-035E-46CC-BEF5-E545D533102F}"/>
              </a:ext>
            </a:extLst>
          </p:cNvPr>
          <p:cNvSpPr/>
          <p:nvPr userDrawn="1"/>
        </p:nvSpPr>
        <p:spPr>
          <a:xfrm>
            <a:off x="0" y="-17635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09E1A8C-4C48-430B-81E1-DE36D27169CF}"/>
              </a:ext>
            </a:extLst>
          </p:cNvPr>
          <p:cNvSpPr/>
          <p:nvPr userDrawn="1"/>
        </p:nvSpPr>
        <p:spPr>
          <a:xfrm>
            <a:off x="938676" y="857756"/>
            <a:ext cx="245496" cy="245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483680" y="1235339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483680" y="402911"/>
            <a:ext cx="3416306" cy="867707"/>
          </a:xfrm>
        </p:spPr>
        <p:txBody>
          <a:bodyPr anchor="b">
            <a:normAutofit/>
          </a:bodyPr>
          <a:lstStyle>
            <a:lvl1pPr algn="ctr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2" name="Arredondar Retângulo em um Canto Diagonal 13">
            <a:extLst>
              <a:ext uri="{FF2B5EF4-FFF2-40B4-BE49-F238E27FC236}">
                <a16:creationId xmlns:a16="http://schemas.microsoft.com/office/drawing/2014/main" id="{705CCBFB-D8EA-46F6-964B-ABAA36B7D62B}"/>
              </a:ext>
            </a:extLst>
          </p:cNvPr>
          <p:cNvSpPr/>
          <p:nvPr userDrawn="1"/>
        </p:nvSpPr>
        <p:spPr>
          <a:xfrm>
            <a:off x="771525" y="1434492"/>
            <a:ext cx="723900" cy="7239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22FCE0-7065-456A-8BD0-011C35BD0163}"/>
              </a:ext>
            </a:extLst>
          </p:cNvPr>
          <p:cNvSpPr/>
          <p:nvPr userDrawn="1"/>
        </p:nvSpPr>
        <p:spPr>
          <a:xfrm>
            <a:off x="1495425" y="791329"/>
            <a:ext cx="362342" cy="36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72820E0-BE86-49A5-A169-1DB7BD0F4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4" y="552450"/>
            <a:ext cx="839201" cy="265264"/>
          </a:xfrm>
          <a:prstGeom prst="rect">
            <a:avLst/>
          </a:prstGeom>
        </p:spPr>
      </p:pic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105D38BA-A2CD-4C59-B575-49E7C40F6D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215807" y="2803637"/>
            <a:ext cx="3880193" cy="28190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id="{D9DDAA03-C408-4372-A0C6-20B68C3F2F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02905" y="2797171"/>
            <a:ext cx="3880193" cy="281902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363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7BC5E83-B619-41C5-80B8-A47EBBBB9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157" b="5697"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3731EA2-035E-46CC-BEF5-E545D533102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09E1A8C-4C48-430B-81E1-DE36D27169CF}"/>
              </a:ext>
            </a:extLst>
          </p:cNvPr>
          <p:cNvSpPr/>
          <p:nvPr userDrawn="1"/>
        </p:nvSpPr>
        <p:spPr>
          <a:xfrm>
            <a:off x="938676" y="857756"/>
            <a:ext cx="245496" cy="245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483680" y="1235339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483680" y="402911"/>
            <a:ext cx="3416306" cy="867707"/>
          </a:xfrm>
        </p:spPr>
        <p:txBody>
          <a:bodyPr anchor="b">
            <a:normAutofit/>
          </a:bodyPr>
          <a:lstStyle>
            <a:lvl1pPr algn="ctr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2" name="Arredondar Retângulo em um Canto Diagonal 13">
            <a:extLst>
              <a:ext uri="{FF2B5EF4-FFF2-40B4-BE49-F238E27FC236}">
                <a16:creationId xmlns:a16="http://schemas.microsoft.com/office/drawing/2014/main" id="{705CCBFB-D8EA-46F6-964B-ABAA36B7D62B}"/>
              </a:ext>
            </a:extLst>
          </p:cNvPr>
          <p:cNvSpPr/>
          <p:nvPr userDrawn="1"/>
        </p:nvSpPr>
        <p:spPr>
          <a:xfrm>
            <a:off x="771525" y="1434492"/>
            <a:ext cx="723900" cy="7239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22FCE0-7065-456A-8BD0-011C35BD0163}"/>
              </a:ext>
            </a:extLst>
          </p:cNvPr>
          <p:cNvSpPr/>
          <p:nvPr userDrawn="1"/>
        </p:nvSpPr>
        <p:spPr>
          <a:xfrm>
            <a:off x="1495425" y="791329"/>
            <a:ext cx="362342" cy="36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72820E0-BE86-49A5-A169-1DB7BD0F40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4" y="552450"/>
            <a:ext cx="839201" cy="265264"/>
          </a:xfrm>
          <a:prstGeom prst="rect">
            <a:avLst/>
          </a:prstGeom>
        </p:spPr>
      </p:pic>
      <p:sp>
        <p:nvSpPr>
          <p:cNvPr id="17" name="Espaço Reservado para Texto 5">
            <a:extLst>
              <a:ext uri="{FF2B5EF4-FFF2-40B4-BE49-F238E27FC236}">
                <a16:creationId xmlns:a16="http://schemas.microsoft.com/office/drawing/2014/main" id="{314A12FD-59BD-45D6-B55F-47BEA3F31A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900" y="2505075"/>
            <a:ext cx="3067050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5F94237C-A3C9-4D55-8288-121D52B976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7924" y="2505075"/>
            <a:ext cx="3067050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438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76630FF-7D67-48CF-AC69-8479737569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890" b="9736"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3731EA2-035E-46CC-BEF5-E545D533102F}"/>
              </a:ext>
            </a:extLst>
          </p:cNvPr>
          <p:cNvSpPr/>
          <p:nvPr userDrawn="1"/>
        </p:nvSpPr>
        <p:spPr>
          <a:xfrm>
            <a:off x="0" y="-13308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09E1A8C-4C48-430B-81E1-DE36D27169CF}"/>
              </a:ext>
            </a:extLst>
          </p:cNvPr>
          <p:cNvSpPr/>
          <p:nvPr userDrawn="1"/>
        </p:nvSpPr>
        <p:spPr>
          <a:xfrm>
            <a:off x="938676" y="857756"/>
            <a:ext cx="245496" cy="2454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483680" y="1235339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483680" y="402911"/>
            <a:ext cx="3416306" cy="867707"/>
          </a:xfrm>
        </p:spPr>
        <p:txBody>
          <a:bodyPr anchor="b">
            <a:normAutofit/>
          </a:bodyPr>
          <a:lstStyle>
            <a:lvl1pPr algn="ctr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2" name="Arredondar Retângulo em um Canto Diagonal 13">
            <a:extLst>
              <a:ext uri="{FF2B5EF4-FFF2-40B4-BE49-F238E27FC236}">
                <a16:creationId xmlns:a16="http://schemas.microsoft.com/office/drawing/2014/main" id="{705CCBFB-D8EA-46F6-964B-ABAA36B7D62B}"/>
              </a:ext>
            </a:extLst>
          </p:cNvPr>
          <p:cNvSpPr/>
          <p:nvPr userDrawn="1"/>
        </p:nvSpPr>
        <p:spPr>
          <a:xfrm>
            <a:off x="771525" y="1434492"/>
            <a:ext cx="723900" cy="7239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622FCE0-7065-456A-8BD0-011C35BD0163}"/>
              </a:ext>
            </a:extLst>
          </p:cNvPr>
          <p:cNvSpPr/>
          <p:nvPr userDrawn="1"/>
        </p:nvSpPr>
        <p:spPr>
          <a:xfrm>
            <a:off x="1495425" y="791329"/>
            <a:ext cx="362342" cy="362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72820E0-BE86-49A5-A169-1DB7BD0F40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4" y="552450"/>
            <a:ext cx="839201" cy="265264"/>
          </a:xfrm>
          <a:prstGeom prst="rect">
            <a:avLst/>
          </a:prstGeom>
        </p:spPr>
      </p:pic>
      <p:sp>
        <p:nvSpPr>
          <p:cNvPr id="20" name="Espaço Reservado para Conteúdo 19">
            <a:extLst>
              <a:ext uri="{FF2B5EF4-FFF2-40B4-BE49-F238E27FC236}">
                <a16:creationId xmlns:a16="http://schemas.microsoft.com/office/drawing/2014/main" id="{81D52879-92A7-40C7-A7BC-647EC0D103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38400" y="2667000"/>
            <a:ext cx="3209925" cy="2955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3" name="Espaço Reservado para Conteúdo 22">
            <a:extLst>
              <a:ext uri="{FF2B5EF4-FFF2-40B4-BE49-F238E27FC236}">
                <a16:creationId xmlns:a16="http://schemas.microsoft.com/office/drawing/2014/main" id="{9F918705-3E97-415B-9C73-9F08404767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46850" y="2654300"/>
            <a:ext cx="3209925" cy="2955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8511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de_sucess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7921281" y="3220413"/>
            <a:ext cx="3003894" cy="60202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empresa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4"/>
          </p:nvPr>
        </p:nvSpPr>
        <p:spPr>
          <a:xfrm>
            <a:off x="7921281" y="3953251"/>
            <a:ext cx="3003893" cy="181176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7921281" y="1773445"/>
            <a:ext cx="3003894" cy="1316160"/>
          </a:xfrm>
        </p:spPr>
        <p:txBody>
          <a:bodyPr anchor="b">
            <a:noAutofit/>
          </a:bodyPr>
          <a:lstStyle>
            <a:lvl1pPr algn="l">
              <a:defRPr sz="3200" b="1" baseline="0">
                <a:latin typeface="+mn-lt"/>
              </a:defRPr>
            </a:lvl1pPr>
          </a:lstStyle>
          <a:p>
            <a:r>
              <a:rPr lang="pt-BR" dirty="0"/>
              <a:t>Título do case de sucesso</a:t>
            </a:r>
          </a:p>
        </p:txBody>
      </p:sp>
      <p:sp>
        <p:nvSpPr>
          <p:cNvPr id="12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2595154" y="1034700"/>
            <a:ext cx="4416252" cy="4479016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3" name="Elipse 12"/>
          <p:cNvSpPr/>
          <p:nvPr userDrawn="1"/>
        </p:nvSpPr>
        <p:spPr>
          <a:xfrm>
            <a:off x="4493623" y="4450681"/>
            <a:ext cx="1854326" cy="1854326"/>
          </a:xfrm>
          <a:prstGeom prst="ellipse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>
            <a:off x="771525" y="1927921"/>
            <a:ext cx="1292492" cy="129249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 userDrawn="1"/>
        </p:nvSpPr>
        <p:spPr>
          <a:xfrm>
            <a:off x="2174148" y="791329"/>
            <a:ext cx="646946" cy="646946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805" y="854011"/>
            <a:ext cx="448568" cy="44206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57" y="901309"/>
            <a:ext cx="352579" cy="34746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65736" y="3867526"/>
            <a:ext cx="488869" cy="25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de_sucesso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Arredondar Retângulo no Mesmo Canto Lateral 15"/>
          <p:cNvSpPr/>
          <p:nvPr userDrawn="1"/>
        </p:nvSpPr>
        <p:spPr>
          <a:xfrm rot="5400000">
            <a:off x="6800848" y="1657350"/>
            <a:ext cx="3324226" cy="47339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350330" y="1478724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case de sucesso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350330" y="707711"/>
            <a:ext cx="3441120" cy="867707"/>
          </a:xfrm>
        </p:spPr>
        <p:txBody>
          <a:bodyPr anchor="b">
            <a:normAutofit/>
          </a:bodyPr>
          <a:lstStyle>
            <a:lvl1pPr algn="ctr">
              <a:defRPr sz="3200" b="1" baseline="0">
                <a:latin typeface="+mn-lt"/>
              </a:defRPr>
            </a:lvl1pPr>
          </a:lstStyle>
          <a:p>
            <a:r>
              <a:rPr lang="pt-BR" dirty="0"/>
              <a:t>Case de Sucesso</a:t>
            </a:r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21"/>
          </p:nvPr>
        </p:nvSpPr>
        <p:spPr>
          <a:xfrm>
            <a:off x="1981200" y="2362200"/>
            <a:ext cx="4114800" cy="3324225"/>
          </a:xfrm>
          <a:solidFill>
            <a:srgbClr val="F2F2F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>
            <a:off x="5686093" y="5832641"/>
            <a:ext cx="2267282" cy="35231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5700FF"/>
                </a:solidFill>
              </a:defRPr>
            </a:lvl1pPr>
          </a:lstStyle>
          <a:p>
            <a:pPr lvl="0"/>
            <a:r>
              <a:rPr lang="pt-BR" dirty="0"/>
              <a:t>Nome e empresa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4"/>
          </p:nvPr>
        </p:nvSpPr>
        <p:spPr>
          <a:xfrm>
            <a:off x="6572786" y="3118429"/>
            <a:ext cx="3028414" cy="21107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3035" y="2972215"/>
            <a:ext cx="341331" cy="2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apresenta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 hasCustomPrompt="1"/>
          </p:nvPr>
        </p:nvSpPr>
        <p:spPr>
          <a:xfrm>
            <a:off x="1467996" y="1967524"/>
            <a:ext cx="3986347" cy="1006905"/>
          </a:xfrm>
        </p:spPr>
        <p:txBody>
          <a:bodyPr anchor="b">
            <a:normAutofit/>
          </a:bodyPr>
          <a:lstStyle>
            <a:lvl1pPr algn="l">
              <a:defRPr sz="3200" b="1">
                <a:latin typeface="+mn-lt"/>
              </a:defRPr>
            </a:lvl1pPr>
          </a:lstStyle>
          <a:p>
            <a:r>
              <a:rPr lang="pt-BR" dirty="0"/>
              <a:t>Título da </a:t>
            </a:r>
            <a:br>
              <a:rPr lang="pt-BR" dirty="0"/>
            </a:br>
            <a:r>
              <a:rPr lang="pt-BR" dirty="0"/>
              <a:t>apresentação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467996" y="3697903"/>
            <a:ext cx="3986347" cy="44521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616" y="4717429"/>
            <a:ext cx="1205390" cy="12053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956" y="942824"/>
            <a:ext cx="448568" cy="4420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355" y="3201674"/>
            <a:ext cx="1545816" cy="227326"/>
          </a:xfrm>
          <a:prstGeom prst="rect">
            <a:avLst/>
          </a:prstGeom>
        </p:spPr>
      </p:pic>
      <p:sp>
        <p:nvSpPr>
          <p:cNvPr id="16" name="Arredondar Retângulo em um Canto Diagonal 15"/>
          <p:cNvSpPr/>
          <p:nvPr userDrawn="1"/>
        </p:nvSpPr>
        <p:spPr>
          <a:xfrm>
            <a:off x="6481916" y="1010264"/>
            <a:ext cx="4628090" cy="4528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C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6479269" y="1010264"/>
            <a:ext cx="4630737" cy="4528524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Arredondar Retângulo em um Canto Diagonal 21"/>
          <p:cNvSpPr/>
          <p:nvPr userDrawn="1"/>
        </p:nvSpPr>
        <p:spPr>
          <a:xfrm>
            <a:off x="6865374" y="1385511"/>
            <a:ext cx="3861174" cy="377849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E31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3" name="Arredondar Retângulo em um Canto Diagonal 22"/>
          <p:cNvSpPr/>
          <p:nvPr userDrawn="1"/>
        </p:nvSpPr>
        <p:spPr>
          <a:xfrm>
            <a:off x="6671564" y="1195851"/>
            <a:ext cx="4248794" cy="415781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1FE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885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de_sucesso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Arredondar Retângulo no Mesmo Canto Lateral 15"/>
          <p:cNvSpPr/>
          <p:nvPr userDrawn="1"/>
        </p:nvSpPr>
        <p:spPr>
          <a:xfrm rot="5400000">
            <a:off x="6800848" y="1657350"/>
            <a:ext cx="3324226" cy="47339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350330" y="1478724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case de sucesso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350330" y="707711"/>
            <a:ext cx="3441120" cy="867707"/>
          </a:xfrm>
        </p:spPr>
        <p:txBody>
          <a:bodyPr anchor="b">
            <a:normAutofit/>
          </a:bodyPr>
          <a:lstStyle>
            <a:lvl1pPr algn="ctr">
              <a:defRPr sz="3200" b="1" baseline="0">
                <a:latin typeface="+mn-lt"/>
              </a:defRPr>
            </a:lvl1pPr>
          </a:lstStyle>
          <a:p>
            <a:r>
              <a:rPr lang="pt-BR" dirty="0"/>
              <a:t>Case de Sucesso</a:t>
            </a:r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21"/>
          </p:nvPr>
        </p:nvSpPr>
        <p:spPr>
          <a:xfrm>
            <a:off x="1981200" y="2362200"/>
            <a:ext cx="4114800" cy="3324225"/>
          </a:xfrm>
          <a:solidFill>
            <a:srgbClr val="F2F2F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>
            <a:off x="5686093" y="5832641"/>
            <a:ext cx="2267282" cy="35231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5700FF"/>
                </a:solidFill>
              </a:defRPr>
            </a:lvl1pPr>
          </a:lstStyle>
          <a:p>
            <a:pPr lvl="0"/>
            <a:r>
              <a:rPr lang="pt-BR" dirty="0"/>
              <a:t>Nome e empresa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4"/>
          </p:nvPr>
        </p:nvSpPr>
        <p:spPr>
          <a:xfrm>
            <a:off x="6572786" y="3118429"/>
            <a:ext cx="3028414" cy="21107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3035" y="2972215"/>
            <a:ext cx="341331" cy="2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de_sucesso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Arredondar Retângulo no Mesmo Canto Lateral 15"/>
          <p:cNvSpPr/>
          <p:nvPr userDrawn="1"/>
        </p:nvSpPr>
        <p:spPr>
          <a:xfrm rot="5400000">
            <a:off x="6800848" y="1657350"/>
            <a:ext cx="3324226" cy="47339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FEBCC"/>
              </a:solidFill>
            </a:endParaRPr>
          </a:p>
        </p:txBody>
      </p:sp>
      <p:sp>
        <p:nvSpPr>
          <p:cNvPr id="10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4350330" y="1478724"/>
            <a:ext cx="3441120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do case de sucesso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4350330" y="707711"/>
            <a:ext cx="3441120" cy="867707"/>
          </a:xfrm>
        </p:spPr>
        <p:txBody>
          <a:bodyPr anchor="b">
            <a:normAutofit/>
          </a:bodyPr>
          <a:lstStyle>
            <a:lvl1pPr algn="ctr">
              <a:defRPr sz="3200" b="1" baseline="0">
                <a:latin typeface="+mn-lt"/>
              </a:defRPr>
            </a:lvl1pPr>
          </a:lstStyle>
          <a:p>
            <a:r>
              <a:rPr lang="pt-BR" dirty="0"/>
              <a:t>Case de Sucesso</a:t>
            </a:r>
          </a:p>
        </p:txBody>
      </p:sp>
      <p:sp>
        <p:nvSpPr>
          <p:cNvPr id="14" name="Espaço Reservado para Imagem 13"/>
          <p:cNvSpPr>
            <a:spLocks noGrp="1"/>
          </p:cNvSpPr>
          <p:nvPr>
            <p:ph type="pic" sz="quarter" idx="21"/>
          </p:nvPr>
        </p:nvSpPr>
        <p:spPr>
          <a:xfrm>
            <a:off x="1981200" y="2362200"/>
            <a:ext cx="4114800" cy="3324225"/>
          </a:xfrm>
          <a:solidFill>
            <a:srgbClr val="F2F2F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>
            <a:off x="5686093" y="5832641"/>
            <a:ext cx="2267282" cy="352313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5700FF"/>
                </a:solidFill>
              </a:defRPr>
            </a:lvl1pPr>
          </a:lstStyle>
          <a:p>
            <a:pPr lvl="0"/>
            <a:r>
              <a:rPr lang="pt-BR" dirty="0"/>
              <a:t>Nome e empresa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4"/>
          </p:nvPr>
        </p:nvSpPr>
        <p:spPr>
          <a:xfrm>
            <a:off x="6572786" y="3118429"/>
            <a:ext cx="3028414" cy="21107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3035" y="2972215"/>
            <a:ext cx="341331" cy="2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3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_do_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911" y="2832509"/>
            <a:ext cx="7878214" cy="1804896"/>
          </a:xfrm>
          <a:prstGeom prst="rect">
            <a:avLst/>
          </a:prstGeom>
        </p:spPr>
      </p:pic>
      <p:sp>
        <p:nvSpPr>
          <p:cNvPr id="11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2857057" y="2923299"/>
            <a:ext cx="905222" cy="903581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Espaço Reservado para Imagem 8"/>
          <p:cNvSpPr>
            <a:spLocks noGrp="1"/>
          </p:cNvSpPr>
          <p:nvPr>
            <p:ph type="pic" sz="quarter" idx="11"/>
          </p:nvPr>
        </p:nvSpPr>
        <p:spPr>
          <a:xfrm>
            <a:off x="4450330" y="2923298"/>
            <a:ext cx="905222" cy="903581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5" name="Espaço Reservado para Imagem 8"/>
          <p:cNvSpPr>
            <a:spLocks noGrp="1"/>
          </p:cNvSpPr>
          <p:nvPr>
            <p:ph type="pic" sz="quarter" idx="12"/>
          </p:nvPr>
        </p:nvSpPr>
        <p:spPr>
          <a:xfrm>
            <a:off x="6043603" y="2923298"/>
            <a:ext cx="905222" cy="903581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6" name="Espaço Reservado para Imagem 8"/>
          <p:cNvSpPr>
            <a:spLocks noGrp="1"/>
          </p:cNvSpPr>
          <p:nvPr>
            <p:ph type="pic" sz="quarter" idx="13"/>
          </p:nvPr>
        </p:nvSpPr>
        <p:spPr>
          <a:xfrm>
            <a:off x="7636876" y="2923297"/>
            <a:ext cx="905222" cy="903581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Imagem 8"/>
          <p:cNvSpPr>
            <a:spLocks noGrp="1"/>
          </p:cNvSpPr>
          <p:nvPr>
            <p:ph type="pic" sz="quarter" idx="14"/>
          </p:nvPr>
        </p:nvSpPr>
        <p:spPr>
          <a:xfrm>
            <a:off x="9230149" y="2923296"/>
            <a:ext cx="905222" cy="903581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8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2588928" y="4895942"/>
            <a:ext cx="1450139" cy="109258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4261589" y="4895942"/>
            <a:ext cx="1450139" cy="109258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5827830" y="4895942"/>
            <a:ext cx="1450139" cy="109258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7442440" y="4895942"/>
            <a:ext cx="1450139" cy="109258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</a:t>
            </a:r>
          </a:p>
        </p:txBody>
      </p:sp>
      <p:sp>
        <p:nvSpPr>
          <p:cNvPr id="22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8997294" y="4895942"/>
            <a:ext cx="1450139" cy="1092580"/>
          </a:xfrm>
        </p:spPr>
        <p:txBody>
          <a:bodyPr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150" b="0" strike="noStrike" spc="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</a:t>
            </a:r>
          </a:p>
        </p:txBody>
      </p:sp>
      <p:sp>
        <p:nvSpPr>
          <p:cNvPr id="24" name="Subtítulo 2"/>
          <p:cNvSpPr>
            <a:spLocks noGrp="1"/>
          </p:cNvSpPr>
          <p:nvPr>
            <p:ph type="subTitle" idx="26" hasCustomPrompt="1"/>
          </p:nvPr>
        </p:nvSpPr>
        <p:spPr>
          <a:xfrm>
            <a:off x="4039067" y="1566868"/>
            <a:ext cx="4219054" cy="561103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25" name="Título 1"/>
          <p:cNvSpPr>
            <a:spLocks noGrp="1"/>
          </p:cNvSpPr>
          <p:nvPr>
            <p:ph type="ctrTitle" hasCustomPrompt="1"/>
          </p:nvPr>
        </p:nvSpPr>
        <p:spPr>
          <a:xfrm>
            <a:off x="4039066" y="795855"/>
            <a:ext cx="4219055" cy="867707"/>
          </a:xfrm>
        </p:spPr>
        <p:txBody>
          <a:bodyPr anchor="b">
            <a:normAutofit/>
          </a:bodyPr>
          <a:lstStyle>
            <a:lvl1pPr algn="ctr">
              <a:defRPr sz="3200" b="1" baseline="0">
                <a:latin typeface="+mn-lt"/>
              </a:defRPr>
            </a:lvl1pPr>
          </a:lstStyle>
          <a:p>
            <a:r>
              <a:rPr lang="pt-BR" dirty="0"/>
              <a:t>Título Linha do Tempo</a:t>
            </a:r>
          </a:p>
        </p:txBody>
      </p:sp>
      <p:sp>
        <p:nvSpPr>
          <p:cNvPr id="26" name="Espaço Reservado para Tex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46910" y="4247698"/>
            <a:ext cx="1444077" cy="23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2000</a:t>
            </a:r>
          </a:p>
        </p:txBody>
      </p:sp>
      <p:sp>
        <p:nvSpPr>
          <p:cNvPr id="27" name="Espaço Reservado para Texto 12"/>
          <p:cNvSpPr>
            <a:spLocks noGrp="1"/>
          </p:cNvSpPr>
          <p:nvPr>
            <p:ph type="body" sz="quarter" idx="27" hasCustomPrompt="1"/>
          </p:nvPr>
        </p:nvSpPr>
        <p:spPr>
          <a:xfrm>
            <a:off x="4100416" y="4260059"/>
            <a:ext cx="1571722" cy="23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2000</a:t>
            </a:r>
          </a:p>
        </p:txBody>
      </p:sp>
      <p:sp>
        <p:nvSpPr>
          <p:cNvPr id="28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5711728" y="4247697"/>
            <a:ext cx="1571722" cy="23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2000</a:t>
            </a:r>
          </a:p>
        </p:txBody>
      </p:sp>
      <p:sp>
        <p:nvSpPr>
          <p:cNvPr id="29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>
            <a:off x="7277969" y="4260058"/>
            <a:ext cx="1571722" cy="23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2000</a:t>
            </a:r>
          </a:p>
        </p:txBody>
      </p:sp>
      <p:sp>
        <p:nvSpPr>
          <p:cNvPr id="30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8904191" y="4260058"/>
            <a:ext cx="1571722" cy="23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579605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82" y="4969978"/>
            <a:ext cx="1205390" cy="12053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740" y="1195530"/>
            <a:ext cx="448568" cy="442067"/>
          </a:xfrm>
          <a:prstGeom prst="rect">
            <a:avLst/>
          </a:prstGeom>
        </p:spPr>
      </p:pic>
      <p:sp>
        <p:nvSpPr>
          <p:cNvPr id="13" name="Arredondar Retângulo em um Canto Diagonal 12"/>
          <p:cNvSpPr/>
          <p:nvPr userDrawn="1"/>
        </p:nvSpPr>
        <p:spPr>
          <a:xfrm>
            <a:off x="1570282" y="1262813"/>
            <a:ext cx="4628090" cy="4528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C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1567635" y="1262813"/>
            <a:ext cx="4630737" cy="4528524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5" name="Arredondar Retângulo em um Canto Diagonal 14"/>
          <p:cNvSpPr/>
          <p:nvPr userDrawn="1"/>
        </p:nvSpPr>
        <p:spPr>
          <a:xfrm>
            <a:off x="1953740" y="1638060"/>
            <a:ext cx="3861174" cy="377849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E31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6" name="Arredondar Retângulo em um Canto Diagonal 15"/>
          <p:cNvSpPr/>
          <p:nvPr userDrawn="1"/>
        </p:nvSpPr>
        <p:spPr>
          <a:xfrm>
            <a:off x="1759930" y="1448400"/>
            <a:ext cx="4248794" cy="415781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1FE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18152" y="2238912"/>
            <a:ext cx="2457396" cy="10247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pt-BR" dirty="0"/>
              <a:t>Obrigado!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8152" y="4053445"/>
            <a:ext cx="2040161" cy="235487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7318152" y="4288932"/>
            <a:ext cx="2040161" cy="235487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/>
              <a:t>Setor</a:t>
            </a:r>
            <a:endParaRPr lang="pt-BR" dirty="0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7318152" y="4749848"/>
            <a:ext cx="2040161" cy="806000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Telefone</a:t>
            </a:r>
            <a:br>
              <a:rPr lang="pt-BR" dirty="0"/>
            </a:br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06005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2145839" y="-1"/>
            <a:ext cx="5557288" cy="1806441"/>
          </a:xfrm>
        </p:spPr>
        <p:txBody>
          <a:bodyPr anchor="b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pt-BR" dirty="0"/>
              <a:t>Nossa pauta</a:t>
            </a:r>
          </a:p>
        </p:txBody>
      </p:sp>
      <p:sp>
        <p:nvSpPr>
          <p:cNvPr id="12" name="Espaço Reservado para Imagem 19"/>
          <p:cNvSpPr>
            <a:spLocks noGrp="1"/>
          </p:cNvSpPr>
          <p:nvPr>
            <p:ph type="pic" sz="quarter" idx="24" hasCustomPrompt="1"/>
          </p:nvPr>
        </p:nvSpPr>
        <p:spPr>
          <a:xfrm>
            <a:off x="9286874" y="3486523"/>
            <a:ext cx="2085975" cy="190962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05F42E-9776-4A14-8D9C-6872090853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46300" y="2031999"/>
            <a:ext cx="3173413" cy="413789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2815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sess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4207465" y="2590622"/>
            <a:ext cx="7982068" cy="1669787"/>
          </a:xfrm>
          <a:prstGeom prst="rect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4916685" y="2790825"/>
            <a:ext cx="6208515" cy="1469584"/>
          </a:xfrm>
        </p:spPr>
        <p:txBody>
          <a:bodyPr anchor="ctr">
            <a:normAutofit/>
          </a:bodyPr>
          <a:lstStyle>
            <a:lvl1pPr algn="l">
              <a:defRPr sz="35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abertura do capítulo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16685" y="4645489"/>
            <a:ext cx="6208515" cy="88853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Síntese ou frase conceito do conteúdo</a:t>
            </a:r>
          </a:p>
        </p:txBody>
      </p:sp>
    </p:spTree>
    <p:extLst>
      <p:ext uri="{BB962C8B-B14F-4D97-AF65-F5344CB8AC3E}">
        <p14:creationId xmlns:p14="http://schemas.microsoft.com/office/powerpoint/2010/main" val="9278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sessã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4207465" y="2590622"/>
            <a:ext cx="7982068" cy="1669787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4916685" y="2790825"/>
            <a:ext cx="6208515" cy="1469584"/>
          </a:xfrm>
        </p:spPr>
        <p:txBody>
          <a:bodyPr anchor="ctr">
            <a:normAutofit/>
          </a:bodyPr>
          <a:lstStyle>
            <a:lvl1pPr algn="l">
              <a:defRPr sz="35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abertura do capítulo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16685" y="4645489"/>
            <a:ext cx="6208515" cy="88853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Síntese ou frase conceito do conteúdo</a:t>
            </a:r>
          </a:p>
        </p:txBody>
      </p:sp>
    </p:spTree>
    <p:extLst>
      <p:ext uri="{BB962C8B-B14F-4D97-AF65-F5344CB8AC3E}">
        <p14:creationId xmlns:p14="http://schemas.microsoft.com/office/powerpoint/2010/main" val="66763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sessã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4207465" y="2590622"/>
            <a:ext cx="7982068" cy="1669787"/>
          </a:xfrm>
          <a:prstGeom prst="rect">
            <a:avLst/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E31F84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4916685" y="2790825"/>
            <a:ext cx="6208515" cy="1469584"/>
          </a:xfrm>
        </p:spPr>
        <p:txBody>
          <a:bodyPr anchor="ctr">
            <a:normAutofit/>
          </a:bodyPr>
          <a:lstStyle>
            <a:lvl1pPr algn="l">
              <a:defRPr sz="35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abertura do capítulo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916685" y="4645489"/>
            <a:ext cx="6208515" cy="88853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Síntese ou frase conceito do conteúdo</a:t>
            </a:r>
          </a:p>
        </p:txBody>
      </p:sp>
    </p:spTree>
    <p:extLst>
      <p:ext uri="{BB962C8B-B14F-4D97-AF65-F5344CB8AC3E}">
        <p14:creationId xmlns:p14="http://schemas.microsoft.com/office/powerpoint/2010/main" val="38711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i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08"/>
            <a:ext cx="12187066" cy="6858000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772210" y="3918246"/>
            <a:ext cx="287775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1772210" y="2001075"/>
            <a:ext cx="2877758" cy="1806441"/>
          </a:xfrm>
        </p:spPr>
        <p:txBody>
          <a:bodyPr anchor="b">
            <a:normAutofit/>
          </a:bodyPr>
          <a:lstStyle>
            <a:lvl1pPr algn="l">
              <a:defRPr sz="3200" b="1">
                <a:latin typeface="+mn-lt"/>
              </a:defRPr>
            </a:lvl1pPr>
          </a:lstStyle>
          <a:p>
            <a:r>
              <a:rPr lang="pt-BR" dirty="0"/>
              <a:t>Título da abertura do capítulo</a:t>
            </a: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850" y="1681304"/>
            <a:ext cx="4019007" cy="3981091"/>
          </a:xfrm>
          <a:prstGeom prst="rect">
            <a:avLst/>
          </a:prstGeom>
        </p:spPr>
      </p:pic>
      <p:sp>
        <p:nvSpPr>
          <p:cNvPr id="17" name="Espaço Reservado para Imagem 19"/>
          <p:cNvSpPr>
            <a:spLocks noGrp="1"/>
          </p:cNvSpPr>
          <p:nvPr>
            <p:ph type="pic" sz="quarter" idx="24" hasCustomPrompt="1"/>
          </p:nvPr>
        </p:nvSpPr>
        <p:spPr>
          <a:xfrm>
            <a:off x="6757850" y="1681303"/>
            <a:ext cx="1882455" cy="18833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12" name="Espaço Reservado para Imagem 14">
            <a:extLst>
              <a:ext uri="{FF2B5EF4-FFF2-40B4-BE49-F238E27FC236}">
                <a16:creationId xmlns:a16="http://schemas.microsoft.com/office/drawing/2014/main" id="{230AEB83-6E75-466E-88CC-9B5DD316AE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47483" y="3728411"/>
            <a:ext cx="1942012" cy="193398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1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_capi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8129877" y="4284083"/>
            <a:ext cx="2538124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8129877" y="2366912"/>
            <a:ext cx="2877758" cy="1806441"/>
          </a:xfrm>
        </p:spPr>
        <p:txBody>
          <a:bodyPr anchor="b">
            <a:normAutofit/>
          </a:bodyPr>
          <a:lstStyle>
            <a:lvl1pPr algn="l">
              <a:defRPr sz="3200" b="1">
                <a:latin typeface="+mn-lt"/>
              </a:defRPr>
            </a:lvl1pPr>
          </a:lstStyle>
          <a:p>
            <a:r>
              <a:rPr lang="pt-BR" dirty="0"/>
              <a:t>Título da abertura do capítulo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2595154" y="1034700"/>
            <a:ext cx="4416252" cy="4479016"/>
          </a:xfrm>
          <a:prstGeom prst="ellipse">
            <a:avLst/>
          </a:prstGeom>
          <a:solidFill>
            <a:srgbClr val="DCDCDA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0" name="Elipse 9"/>
          <p:cNvSpPr/>
          <p:nvPr userDrawn="1"/>
        </p:nvSpPr>
        <p:spPr>
          <a:xfrm>
            <a:off x="4493623" y="4450681"/>
            <a:ext cx="1854326" cy="1854326"/>
          </a:xfrm>
          <a:prstGeom prst="ellipse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67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61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63" r:id="rId4"/>
    <p:sldLayoutId id="2147483664" r:id="rId5"/>
    <p:sldLayoutId id="2147483674" r:id="rId6"/>
    <p:sldLayoutId id="2147483675" r:id="rId7"/>
    <p:sldLayoutId id="2147483665" r:id="rId8"/>
    <p:sldLayoutId id="2147483666" r:id="rId9"/>
    <p:sldLayoutId id="2147483660" r:id="rId10"/>
    <p:sldLayoutId id="2147483650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6" r:id="rId17"/>
    <p:sldLayoutId id="2147483679" r:id="rId18"/>
    <p:sldLayoutId id="2147483661" r:id="rId19"/>
    <p:sldLayoutId id="2147483673" r:id="rId20"/>
    <p:sldLayoutId id="2147483652" r:id="rId21"/>
    <p:sldLayoutId id="2147483653" r:id="rId22"/>
    <p:sldLayoutId id="2147483672" r:id="rId23"/>
    <p:sldLayoutId id="2147483654" r:id="rId24"/>
    <p:sldLayoutId id="2147483680" r:id="rId25"/>
    <p:sldLayoutId id="2147483681" r:id="rId26"/>
    <p:sldLayoutId id="2147483682" r:id="rId27"/>
    <p:sldLayoutId id="2147483655" r:id="rId28"/>
    <p:sldLayoutId id="2147483656" r:id="rId29"/>
    <p:sldLayoutId id="2147483677" r:id="rId30"/>
    <p:sldLayoutId id="2147483678" r:id="rId31"/>
    <p:sldLayoutId id="2147483658" r:id="rId32"/>
    <p:sldLayoutId id="214748365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1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3394" y="1745833"/>
            <a:ext cx="6987028" cy="2387600"/>
          </a:xfrm>
        </p:spPr>
        <p:txBody>
          <a:bodyPr/>
          <a:lstStyle/>
          <a:p>
            <a:r>
              <a:rPr lang="pt-BR" dirty="0"/>
              <a:t>Representação fluxo macro Oracle </a:t>
            </a:r>
            <a:r>
              <a:rPr lang="pt-BR" dirty="0" err="1"/>
              <a:t>Retail</a:t>
            </a:r>
            <a:r>
              <a:rPr lang="pt-BR" dirty="0"/>
              <a:t> GPA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UNISYS</a:t>
            </a:r>
          </a:p>
        </p:txBody>
      </p:sp>
    </p:spTree>
    <p:extLst>
      <p:ext uri="{BB962C8B-B14F-4D97-AF65-F5344CB8AC3E}">
        <p14:creationId xmlns:p14="http://schemas.microsoft.com/office/powerpoint/2010/main" val="938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CA86-28AF-40C5-8868-782796421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Resumo solicitado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5E591-EFFF-451A-8737-A33DC0C276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46300" y="2032000"/>
            <a:ext cx="4913719" cy="907144"/>
          </a:xfrm>
        </p:spPr>
        <p:txBody>
          <a:bodyPr/>
          <a:lstStyle/>
          <a:p>
            <a:pPr algn="just"/>
            <a:r>
              <a:rPr lang="pt-BR" dirty="0"/>
              <a:t>Solicitado resumo de fluxo de processos envolvendo as aplicações dos produtos NDD contidas no ambiente GPA 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643140F9-5A25-4AAD-8D6C-405BFFAAE86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 b="4224"/>
          <a:stretch>
            <a:fillRect/>
          </a:stretch>
        </p:blipFill>
        <p:spPr>
          <a:xfrm>
            <a:off x="9286874" y="3486523"/>
            <a:ext cx="2085975" cy="1909628"/>
          </a:xfrm>
        </p:spPr>
      </p:pic>
    </p:spTree>
    <p:extLst>
      <p:ext uri="{BB962C8B-B14F-4D97-AF65-F5344CB8AC3E}">
        <p14:creationId xmlns:p14="http://schemas.microsoft.com/office/powerpoint/2010/main" val="196122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7"/>
          </p:nvPr>
        </p:nvSpPr>
        <p:spPr>
          <a:xfrm>
            <a:off x="5460163" y="2382533"/>
            <a:ext cx="1845512" cy="497247"/>
          </a:xfrm>
        </p:spPr>
        <p:txBody>
          <a:bodyPr/>
          <a:lstStyle/>
          <a:p>
            <a:r>
              <a:rPr lang="pt-BR" sz="1600" dirty="0"/>
              <a:t>ORACLE inicia o processamento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8"/>
          </p:nvPr>
        </p:nvSpPr>
        <p:spPr>
          <a:xfrm rot="16200000">
            <a:off x="3955432" y="3940690"/>
            <a:ext cx="1442020" cy="512578"/>
          </a:xfrm>
        </p:spPr>
        <p:txBody>
          <a:bodyPr/>
          <a:lstStyle/>
          <a:p>
            <a:r>
              <a:rPr lang="pt-BR" dirty="0"/>
              <a:t>NDD processa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9"/>
          </p:nvPr>
        </p:nvSpPr>
        <p:spPr>
          <a:xfrm rot="16200000">
            <a:off x="6936399" y="3940689"/>
            <a:ext cx="1994462" cy="512578"/>
          </a:xfrm>
        </p:spPr>
        <p:txBody>
          <a:bodyPr/>
          <a:lstStyle/>
          <a:p>
            <a:r>
              <a:rPr lang="pt-BR" dirty="0"/>
              <a:t>GPA recebe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>
          <a:xfrm>
            <a:off x="5337043" y="5520577"/>
            <a:ext cx="2268211" cy="345984"/>
          </a:xfrm>
        </p:spPr>
        <p:txBody>
          <a:bodyPr/>
          <a:lstStyle/>
          <a:p>
            <a:r>
              <a:rPr lang="pt-BR" sz="1400" dirty="0"/>
              <a:t>NDD Valida, transforma e entrega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t-BR" dirty="0"/>
              <a:t>Fluxo</a:t>
            </a:r>
          </a:p>
        </p:txBody>
      </p:sp>
      <p:pic>
        <p:nvPicPr>
          <p:cNvPr id="27" name="Espaço Reservado para Conteúdo 26">
            <a:extLst>
              <a:ext uri="{FF2B5EF4-FFF2-40B4-BE49-F238E27FC236}">
                <a16:creationId xmlns:a16="http://schemas.microsoft.com/office/drawing/2014/main" id="{6754D198-D1C0-4A99-9735-DAD3B41CBB0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49" y="2444750"/>
            <a:ext cx="2234744" cy="870060"/>
          </a:xfrm>
        </p:spPr>
      </p:pic>
      <p:pic>
        <p:nvPicPr>
          <p:cNvPr id="19" name="Espaço Reservado para Conteúdo 18">
            <a:extLst>
              <a:ext uri="{FF2B5EF4-FFF2-40B4-BE49-F238E27FC236}">
                <a16:creationId xmlns:a16="http://schemas.microsoft.com/office/drawing/2014/main" id="{8B99481E-9DCB-4066-8977-58FB7643E574}"/>
              </a:ext>
            </a:extLst>
          </p:cNvPr>
          <p:cNvPicPr>
            <a:picLocks noGrp="1" noChangeAspect="1"/>
          </p:cNvPicPr>
          <p:nvPr>
            <p:ph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77" y="5103813"/>
            <a:ext cx="1114084" cy="1092200"/>
          </a:xfrm>
        </p:spPr>
      </p:pic>
      <p:pic>
        <p:nvPicPr>
          <p:cNvPr id="23" name="Espaço Reservado para Conteúdo 22">
            <a:extLst>
              <a:ext uri="{FF2B5EF4-FFF2-40B4-BE49-F238E27FC236}">
                <a16:creationId xmlns:a16="http://schemas.microsoft.com/office/drawing/2014/main" id="{12D13D6A-1C6D-491B-A0F6-A0CBACDA401C}"/>
              </a:ext>
            </a:extLst>
          </p:cNvPr>
          <p:cNvPicPr>
            <a:picLocks noGrp="1" noChangeAspect="1"/>
          </p:cNvPicPr>
          <p:nvPr>
            <p:ph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37" y="2444750"/>
            <a:ext cx="1152826" cy="1179513"/>
          </a:xfrm>
        </p:spPr>
      </p:pic>
      <p:pic>
        <p:nvPicPr>
          <p:cNvPr id="25" name="Espaço Reservado para Conteúdo 24">
            <a:extLst>
              <a:ext uri="{FF2B5EF4-FFF2-40B4-BE49-F238E27FC236}">
                <a16:creationId xmlns:a16="http://schemas.microsoft.com/office/drawing/2014/main" id="{7C84A5DB-46CD-4C9B-8760-DBF84A6F266D}"/>
              </a:ext>
            </a:extLst>
          </p:cNvPr>
          <p:cNvPicPr>
            <a:picLocks noGrp="1" noChangeAspect="1"/>
          </p:cNvPicPr>
          <p:nvPr>
            <p:ph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13" y="5103813"/>
            <a:ext cx="1055274" cy="1179512"/>
          </a:xfrm>
        </p:spPr>
      </p:pic>
      <p:sp>
        <p:nvSpPr>
          <p:cNvPr id="11" name="Espaço Reservado para Conteúdo 10"/>
          <p:cNvSpPr>
            <a:spLocks noGrp="1"/>
          </p:cNvSpPr>
          <p:nvPr>
            <p:ph idx="24"/>
          </p:nvPr>
        </p:nvSpPr>
        <p:spPr>
          <a:xfrm>
            <a:off x="5862291" y="4376602"/>
            <a:ext cx="981635" cy="61499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Fluxo macro de processos </a:t>
            </a:r>
          </a:p>
        </p:txBody>
      </p:sp>
      <p:pic>
        <p:nvPicPr>
          <p:cNvPr id="29" name="Espaço Reservado para Imagem 28">
            <a:extLst>
              <a:ext uri="{FF2B5EF4-FFF2-40B4-BE49-F238E27FC236}">
                <a16:creationId xmlns:a16="http://schemas.microsoft.com/office/drawing/2014/main" id="{FF03692E-5562-4618-92C8-BC61405E225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" b="895"/>
          <a:stretch>
            <a:fillRect/>
          </a:stretch>
        </p:blipFill>
        <p:spPr/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Processos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6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7232013E-3D88-4C46-8913-D9667CE7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09" y="110274"/>
            <a:ext cx="2149217" cy="440885"/>
          </a:xfrm>
        </p:spPr>
        <p:txBody>
          <a:bodyPr/>
          <a:lstStyle/>
          <a:p>
            <a:r>
              <a:rPr lang="pt-BR" dirty="0"/>
              <a:t>Fluxo GPA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C564A1F-D236-4B96-92E7-8964938A7431}"/>
              </a:ext>
            </a:extLst>
          </p:cNvPr>
          <p:cNvSpPr txBox="1"/>
          <p:nvPr/>
        </p:nvSpPr>
        <p:spPr>
          <a:xfrm>
            <a:off x="2466437" y="2798512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MICROFLOW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C80BA9C-F942-4AA4-8AEF-001B0EDF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718" y="4317971"/>
            <a:ext cx="295275" cy="285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7CA301-91BB-4239-85E4-98B6DF22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422" y="5185911"/>
            <a:ext cx="704674" cy="5916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330D5B-8661-4841-9C7D-ABCC6A5B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1" y="4492545"/>
            <a:ext cx="781050" cy="77152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3B9AC49-39ED-46B5-A9A6-B6175A098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352" y="4382940"/>
            <a:ext cx="781050" cy="7715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32A6BB3-5D5C-457D-8438-CDECE873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356" y="1978465"/>
            <a:ext cx="781050" cy="7715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11EBCBA-52F8-495B-8D6C-FAE5329D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01" y="1946387"/>
            <a:ext cx="781050" cy="77152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C46FC9F-4C0C-4CF9-BAC5-1B8C16D2E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566" y="2027155"/>
            <a:ext cx="626653" cy="70941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E0EF93-566B-4BDE-8C10-05B8463F3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197" y="4464932"/>
            <a:ext cx="739648" cy="67137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377E30C-1B0B-481C-AA14-F72E430A1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55" y="2072387"/>
            <a:ext cx="683956" cy="6208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1AA6BD-4ED6-40E9-8707-1BBE9787D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851" y="1889016"/>
            <a:ext cx="781050" cy="762000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7D492B9-BC16-4FC1-9A2F-6E2ACC8AD480}"/>
              </a:ext>
            </a:extLst>
          </p:cNvPr>
          <p:cNvCxnSpPr>
            <a:cxnSpLocks/>
          </p:cNvCxnSpPr>
          <p:nvPr/>
        </p:nvCxnSpPr>
        <p:spPr>
          <a:xfrm>
            <a:off x="1570851" y="2464004"/>
            <a:ext cx="101988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5FEF526-C947-437C-80F3-A670CE362E0D}"/>
              </a:ext>
            </a:extLst>
          </p:cNvPr>
          <p:cNvSpPr txBox="1"/>
          <p:nvPr/>
        </p:nvSpPr>
        <p:spPr>
          <a:xfrm>
            <a:off x="2266477" y="777776"/>
            <a:ext cx="134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A </a:t>
            </a:r>
            <a:r>
              <a:rPr lang="pt-BR" sz="900" b="1" dirty="0" err="1"/>
              <a:t>Packge</a:t>
            </a:r>
            <a:r>
              <a:rPr lang="pt-BR" sz="900" b="1" dirty="0"/>
              <a:t> </a:t>
            </a:r>
            <a:r>
              <a:rPr lang="pt-BR" sz="900" b="1" dirty="0" err="1"/>
              <a:t>fm_nfe_pub_sql.get_nfe_info</a:t>
            </a:r>
            <a:r>
              <a:rPr lang="pt-BR" sz="900" b="1" dirty="0"/>
              <a:t> é invocada para obter o documento quando o </a:t>
            </a:r>
            <a:r>
              <a:rPr lang="pt-BR" sz="900" b="1" dirty="0" err="1"/>
              <a:t>Microflow</a:t>
            </a:r>
            <a:r>
              <a:rPr lang="pt-BR" sz="900" b="1" dirty="0"/>
              <a:t> lê da </a:t>
            </a:r>
            <a:r>
              <a:rPr lang="pt-BR" sz="900" b="1" dirty="0" err="1"/>
              <a:t>Stage</a:t>
            </a:r>
            <a:r>
              <a:rPr lang="pt-BR" sz="900" b="1" dirty="0"/>
              <a:t> o status muda para </a:t>
            </a:r>
            <a:r>
              <a:rPr lang="pt-BR" sz="900" b="1" dirty="0" err="1"/>
              <a:t>Nfe_I</a:t>
            </a:r>
            <a:r>
              <a:rPr lang="pt-BR" sz="900" b="1" dirty="0"/>
              <a:t>, mesmo antes da </a:t>
            </a:r>
            <a:r>
              <a:rPr lang="pt-BR" sz="900" b="1" dirty="0" err="1"/>
              <a:t>trasnformação</a:t>
            </a:r>
            <a:endParaRPr lang="pt-BR" sz="900" b="1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7BB6D8C-BC6B-4648-9A29-55296706EF6E}"/>
              </a:ext>
            </a:extLst>
          </p:cNvPr>
          <p:cNvSpPr txBox="1"/>
          <p:nvPr/>
        </p:nvSpPr>
        <p:spPr>
          <a:xfrm>
            <a:off x="3965690" y="1291748"/>
            <a:ext cx="134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err="1"/>
              <a:t>Microflow</a:t>
            </a:r>
            <a:r>
              <a:rPr lang="pt-BR" sz="900" b="1" dirty="0"/>
              <a:t> consome da Stage e gera o arquivo na Targets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4EDACBE-2379-401C-B017-A3E8799EAE3F}"/>
              </a:ext>
            </a:extLst>
          </p:cNvPr>
          <p:cNvSpPr txBox="1"/>
          <p:nvPr/>
        </p:nvSpPr>
        <p:spPr>
          <a:xfrm>
            <a:off x="721903" y="2693209"/>
            <a:ext cx="916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ORACLE/Stage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BA47920-027E-4E89-8F6B-57FAABAA5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407" y="4492024"/>
            <a:ext cx="626653" cy="709418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6C7B2776-0411-4284-971F-6C7FD6563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084" y="4466857"/>
            <a:ext cx="626653" cy="70941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90C289C-854E-4B2E-BEBE-9E2270F46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20" y="2033388"/>
            <a:ext cx="626653" cy="709418"/>
          </a:xfrm>
          <a:prstGeom prst="rect">
            <a:avLst/>
          </a:prstGeom>
        </p:spPr>
      </p:pic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8183F285-F5F8-44FF-A572-E6ED1B3AA669}"/>
              </a:ext>
            </a:extLst>
          </p:cNvPr>
          <p:cNvCxnSpPr>
            <a:cxnSpLocks/>
          </p:cNvCxnSpPr>
          <p:nvPr/>
        </p:nvCxnSpPr>
        <p:spPr>
          <a:xfrm>
            <a:off x="3214834" y="2464004"/>
            <a:ext cx="101988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EF833EBF-E738-4B45-8CF0-7015C5BAC9CA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0981024" y="2989680"/>
            <a:ext cx="1775" cy="9705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1ECBEBBD-D085-4CA5-B2A0-F8A38D359291}"/>
              </a:ext>
            </a:extLst>
          </p:cNvPr>
          <p:cNvCxnSpPr>
            <a:cxnSpLocks/>
          </p:cNvCxnSpPr>
          <p:nvPr/>
        </p:nvCxnSpPr>
        <p:spPr>
          <a:xfrm>
            <a:off x="6357583" y="2464004"/>
            <a:ext cx="101988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1AE005A9-2BF0-4D75-8999-6D408645F6A6}"/>
              </a:ext>
            </a:extLst>
          </p:cNvPr>
          <p:cNvCxnSpPr>
            <a:cxnSpLocks/>
          </p:cNvCxnSpPr>
          <p:nvPr/>
        </p:nvCxnSpPr>
        <p:spPr>
          <a:xfrm flipV="1">
            <a:off x="4817982" y="2464004"/>
            <a:ext cx="922008" cy="917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1730C4B3-7365-4115-89DA-83BDEB85738D}"/>
              </a:ext>
            </a:extLst>
          </p:cNvPr>
          <p:cNvCxnSpPr>
            <a:cxnSpLocks/>
          </p:cNvCxnSpPr>
          <p:nvPr/>
        </p:nvCxnSpPr>
        <p:spPr>
          <a:xfrm flipH="1">
            <a:off x="7799194" y="4895085"/>
            <a:ext cx="963305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F782366-45E8-45A2-8869-1B69A500EA89}"/>
              </a:ext>
            </a:extLst>
          </p:cNvPr>
          <p:cNvSpPr txBox="1"/>
          <p:nvPr/>
        </p:nvSpPr>
        <p:spPr>
          <a:xfrm>
            <a:off x="6213147" y="1319330"/>
            <a:ext cx="150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 e-Agente  consome da o arquivo da pasta targets e da o input no banco do CORE DC (Unisys)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E1DC7C5-DE57-4145-BF70-E2A08F3C9299}"/>
              </a:ext>
            </a:extLst>
          </p:cNvPr>
          <p:cNvSpPr txBox="1"/>
          <p:nvPr/>
        </p:nvSpPr>
        <p:spPr>
          <a:xfrm>
            <a:off x="5715021" y="2794897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E-AGENTE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CD61306-52AA-411E-B6BA-4C38BB6BBA05}"/>
              </a:ext>
            </a:extLst>
          </p:cNvPr>
          <p:cNvSpPr txBox="1"/>
          <p:nvPr/>
        </p:nvSpPr>
        <p:spPr>
          <a:xfrm>
            <a:off x="4302173" y="2785342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TARGTS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F5B43B51-71D7-4A02-9B14-76224A1D0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2664" y="1642495"/>
            <a:ext cx="643895" cy="1122427"/>
          </a:xfrm>
          <a:prstGeom prst="rect">
            <a:avLst/>
          </a:prstGeom>
        </p:spPr>
      </p:pic>
      <p:cxnSp>
        <p:nvCxnSpPr>
          <p:cNvPr id="55" name="Conector de Seta Reta 54">
            <a:extLst>
              <a:ext uri="{FF2B5EF4-FFF2-40B4-BE49-F238E27FC236}">
                <a16:creationId xmlns:a16="http://schemas.microsoft.com/office/drawing/2014/main" id="{3935CE23-9AFD-48BF-B077-4CF235F38948}"/>
              </a:ext>
            </a:extLst>
          </p:cNvPr>
          <p:cNvCxnSpPr>
            <a:cxnSpLocks/>
          </p:cNvCxnSpPr>
          <p:nvPr/>
        </p:nvCxnSpPr>
        <p:spPr>
          <a:xfrm>
            <a:off x="8105993" y="2473182"/>
            <a:ext cx="836671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9F5E5980-1311-43A1-8357-6D8B96359EBC}"/>
              </a:ext>
            </a:extLst>
          </p:cNvPr>
          <p:cNvCxnSpPr>
            <a:cxnSpLocks/>
          </p:cNvCxnSpPr>
          <p:nvPr/>
        </p:nvCxnSpPr>
        <p:spPr>
          <a:xfrm>
            <a:off x="9586559" y="2456193"/>
            <a:ext cx="1189078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4" name="Imagem 63">
            <a:extLst>
              <a:ext uri="{FF2B5EF4-FFF2-40B4-BE49-F238E27FC236}">
                <a16:creationId xmlns:a16="http://schemas.microsoft.com/office/drawing/2014/main" id="{038A77EC-08DA-40E9-A083-8804D5F8F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0851" y="3960207"/>
            <a:ext cx="643895" cy="1122427"/>
          </a:xfrm>
          <a:prstGeom prst="rect">
            <a:avLst/>
          </a:prstGeom>
        </p:spPr>
      </p:pic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FFC6C7AB-8328-4315-A73D-3A219C3845D0}"/>
              </a:ext>
            </a:extLst>
          </p:cNvPr>
          <p:cNvCxnSpPr>
            <a:cxnSpLocks/>
          </p:cNvCxnSpPr>
          <p:nvPr/>
        </p:nvCxnSpPr>
        <p:spPr>
          <a:xfrm flipH="1" flipV="1">
            <a:off x="9501867" y="4837165"/>
            <a:ext cx="1177318" cy="191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EC62983B-6785-4143-8017-A7E2F20D577C}"/>
              </a:ext>
            </a:extLst>
          </p:cNvPr>
          <p:cNvCxnSpPr>
            <a:cxnSpLocks/>
          </p:cNvCxnSpPr>
          <p:nvPr/>
        </p:nvCxnSpPr>
        <p:spPr>
          <a:xfrm flipH="1" flipV="1">
            <a:off x="6098278" y="4872753"/>
            <a:ext cx="1116917" cy="2233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93B4E1D2-403C-40EA-9910-1E173CC4D2E8}"/>
              </a:ext>
            </a:extLst>
          </p:cNvPr>
          <p:cNvCxnSpPr>
            <a:cxnSpLocks/>
          </p:cNvCxnSpPr>
          <p:nvPr/>
        </p:nvCxnSpPr>
        <p:spPr>
          <a:xfrm flipH="1">
            <a:off x="3358488" y="4878307"/>
            <a:ext cx="196719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EC47BA00-CB19-40C3-9CC2-4887D78F6EF9}"/>
              </a:ext>
            </a:extLst>
          </p:cNvPr>
          <p:cNvSpPr txBox="1"/>
          <p:nvPr/>
        </p:nvSpPr>
        <p:spPr>
          <a:xfrm>
            <a:off x="9630258" y="1287557"/>
            <a:ext cx="12937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Input realizado do CORE DC insere nas tabelas e-</a:t>
            </a:r>
            <a:r>
              <a:rPr lang="pt-BR" sz="900" b="1" dirty="0" err="1"/>
              <a:t>Forms</a:t>
            </a:r>
            <a:r>
              <a:rPr lang="pt-BR" sz="900" b="1" dirty="0"/>
              <a:t> para seguir com o fluxo de mensageria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EC1F9733-060D-45D6-9663-DF5026378A36}"/>
              </a:ext>
            </a:extLst>
          </p:cNvPr>
          <p:cNvSpPr txBox="1"/>
          <p:nvPr/>
        </p:nvSpPr>
        <p:spPr>
          <a:xfrm>
            <a:off x="7418339" y="2780256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COREDC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69703FDC-EE82-46E9-ACFF-13718EB25189}"/>
              </a:ext>
            </a:extLst>
          </p:cNvPr>
          <p:cNvSpPr txBox="1"/>
          <p:nvPr/>
        </p:nvSpPr>
        <p:spPr>
          <a:xfrm>
            <a:off x="8921675" y="2808625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E-FORMS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304E054C-F04D-4D1D-8E22-9A207D0431CE}"/>
              </a:ext>
            </a:extLst>
          </p:cNvPr>
          <p:cNvSpPr txBox="1"/>
          <p:nvPr/>
        </p:nvSpPr>
        <p:spPr>
          <a:xfrm>
            <a:off x="910295" y="5264070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STAGEE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8E69FC73-4B2D-4879-9087-EAF9901D8B28}"/>
              </a:ext>
            </a:extLst>
          </p:cNvPr>
          <p:cNvSpPr txBox="1"/>
          <p:nvPr/>
        </p:nvSpPr>
        <p:spPr>
          <a:xfrm>
            <a:off x="5337517" y="5224069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TARGETSINT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7E60A7F8-5182-4F10-A364-7CC79F4CCF19}"/>
              </a:ext>
            </a:extLst>
          </p:cNvPr>
          <p:cNvSpPr txBox="1"/>
          <p:nvPr/>
        </p:nvSpPr>
        <p:spPr>
          <a:xfrm>
            <a:off x="7144658" y="5194563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E-AGENTE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93B51D1-F91A-4FA2-99A7-70C16F06033F}"/>
              </a:ext>
            </a:extLst>
          </p:cNvPr>
          <p:cNvSpPr txBox="1"/>
          <p:nvPr/>
        </p:nvSpPr>
        <p:spPr>
          <a:xfrm>
            <a:off x="8762499" y="5193916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CORE DC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3091778E-0453-40F4-8A21-0113C835FE2D}"/>
              </a:ext>
            </a:extLst>
          </p:cNvPr>
          <p:cNvSpPr txBox="1"/>
          <p:nvPr/>
        </p:nvSpPr>
        <p:spPr>
          <a:xfrm>
            <a:off x="10740334" y="2727543"/>
            <a:ext cx="48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SEFAZ</a:t>
            </a:r>
          </a:p>
        </p:txBody>
      </p:sp>
      <p:sp>
        <p:nvSpPr>
          <p:cNvPr id="93" name="Texto Explicativo: Linha com Borda e Ênfase 92">
            <a:extLst>
              <a:ext uri="{FF2B5EF4-FFF2-40B4-BE49-F238E27FC236}">
                <a16:creationId xmlns:a16="http://schemas.microsoft.com/office/drawing/2014/main" id="{DE1BE9C5-165C-41C7-AC5D-3581E5899EDE}"/>
              </a:ext>
            </a:extLst>
          </p:cNvPr>
          <p:cNvSpPr/>
          <p:nvPr/>
        </p:nvSpPr>
        <p:spPr>
          <a:xfrm>
            <a:off x="10910240" y="1082424"/>
            <a:ext cx="999510" cy="784829"/>
          </a:xfrm>
          <a:prstGeom prst="accentBorderCallout1">
            <a:avLst>
              <a:gd name="adj1" fmla="val 116797"/>
              <a:gd name="adj2" fmla="val 105574"/>
              <a:gd name="adj3" fmla="val 154381"/>
              <a:gd name="adj4" fmla="val 47051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solidFill>
                <a:schemeClr val="tx1"/>
              </a:solidFill>
            </a:endParaRPr>
          </a:p>
          <a:p>
            <a:pPr algn="ctr"/>
            <a:r>
              <a:rPr lang="pt-BR" sz="900" b="1" dirty="0">
                <a:solidFill>
                  <a:schemeClr val="tx1"/>
                </a:solidFill>
              </a:rPr>
              <a:t>A SEFAZ  aprova/rejeita e devolve para a solução </a:t>
            </a:r>
          </a:p>
          <a:p>
            <a:pPr algn="ctr"/>
            <a:endParaRPr lang="pt-BR" dirty="0"/>
          </a:p>
        </p:txBody>
      </p:sp>
      <p:sp>
        <p:nvSpPr>
          <p:cNvPr id="95" name="Texto Explicativo: Linha com Borda e Ênfase 94">
            <a:extLst>
              <a:ext uri="{FF2B5EF4-FFF2-40B4-BE49-F238E27FC236}">
                <a16:creationId xmlns:a16="http://schemas.microsoft.com/office/drawing/2014/main" id="{D0C42E7D-B50C-4A68-AD48-B3D3A296A247}"/>
              </a:ext>
            </a:extLst>
          </p:cNvPr>
          <p:cNvSpPr/>
          <p:nvPr/>
        </p:nvSpPr>
        <p:spPr>
          <a:xfrm>
            <a:off x="583517" y="5633014"/>
            <a:ext cx="1569134" cy="998359"/>
          </a:xfrm>
          <a:prstGeom prst="accentBorderCallout1">
            <a:avLst>
              <a:gd name="adj1" fmla="val 51921"/>
              <a:gd name="adj2" fmla="val 106662"/>
              <a:gd name="adj3" fmla="val 99045"/>
              <a:gd name="adj4" fmla="val 142105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 b="1" dirty="0">
              <a:solidFill>
                <a:schemeClr val="tx1"/>
              </a:solidFill>
            </a:endParaRPr>
          </a:p>
          <a:p>
            <a:r>
              <a:rPr lang="pt-BR" sz="1000" b="1" dirty="0">
                <a:solidFill>
                  <a:schemeClr val="tx1"/>
                </a:solidFill>
              </a:rPr>
              <a:t>A </a:t>
            </a:r>
            <a:r>
              <a:rPr lang="pt-BR" sz="1000" b="1" dirty="0" err="1">
                <a:solidFill>
                  <a:schemeClr val="tx1"/>
                </a:solidFill>
              </a:rPr>
              <a:t>Package</a:t>
            </a:r>
            <a:r>
              <a:rPr lang="pt-BR" sz="1000" b="1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FM_MS_NFE_SQL.CONSUME </a:t>
            </a:r>
            <a:r>
              <a:rPr lang="pt-BR" sz="1000" b="1" dirty="0">
                <a:solidFill>
                  <a:schemeClr val="tx1"/>
                </a:solidFill>
              </a:rPr>
              <a:t>é invoca para obter o retorno do documento </a:t>
            </a:r>
          </a:p>
          <a:p>
            <a:pPr algn="ctr"/>
            <a:endParaRPr lang="pt-BR" dirty="0"/>
          </a:p>
        </p:txBody>
      </p:sp>
      <p:sp>
        <p:nvSpPr>
          <p:cNvPr id="97" name="Texto Explicativo: Linha com Borda e Ênfase 96">
            <a:extLst>
              <a:ext uri="{FF2B5EF4-FFF2-40B4-BE49-F238E27FC236}">
                <a16:creationId xmlns:a16="http://schemas.microsoft.com/office/drawing/2014/main" id="{15F02608-B6CD-459B-B54A-7126791333BB}"/>
              </a:ext>
            </a:extLst>
          </p:cNvPr>
          <p:cNvSpPr/>
          <p:nvPr/>
        </p:nvSpPr>
        <p:spPr>
          <a:xfrm>
            <a:off x="583516" y="3386599"/>
            <a:ext cx="1435383" cy="1088028"/>
          </a:xfrm>
          <a:prstGeom prst="accentBorderCallout1">
            <a:avLst>
              <a:gd name="adj1" fmla="val 116797"/>
              <a:gd name="adj2" fmla="val 105574"/>
              <a:gd name="adj3" fmla="val 134246"/>
              <a:gd name="adj4" fmla="val 7866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solidFill>
                <a:schemeClr val="tx1"/>
              </a:solidFill>
            </a:endParaRPr>
          </a:p>
          <a:p>
            <a:r>
              <a:rPr lang="pt-BR" sz="900" b="1" dirty="0">
                <a:solidFill>
                  <a:schemeClr val="tx1"/>
                </a:solidFill>
              </a:rPr>
              <a:t>FIM DO PROCESSO</a:t>
            </a:r>
          </a:p>
          <a:p>
            <a:endParaRPr lang="pt-BR" sz="900" b="1" dirty="0">
              <a:solidFill>
                <a:schemeClr val="tx1"/>
              </a:solidFill>
            </a:endParaRPr>
          </a:p>
          <a:p>
            <a:r>
              <a:rPr lang="pt-BR" sz="900" b="1" dirty="0">
                <a:solidFill>
                  <a:schemeClr val="tx1"/>
                </a:solidFill>
              </a:rPr>
              <a:t>ORALE obtém o retorno do documento valida  se a nota foi aprovada com sucesso , insere  o status atual seguindo com o fluxo. Após o registro será movido da STAGE</a:t>
            </a:r>
          </a:p>
          <a:p>
            <a:pPr algn="ctr"/>
            <a:endParaRPr lang="pt-BR" dirty="0"/>
          </a:p>
        </p:txBody>
      </p:sp>
      <p:sp>
        <p:nvSpPr>
          <p:cNvPr id="98" name="Texto Explicativo: Linha com Borda e Ênfase 97">
            <a:extLst>
              <a:ext uri="{FF2B5EF4-FFF2-40B4-BE49-F238E27FC236}">
                <a16:creationId xmlns:a16="http://schemas.microsoft.com/office/drawing/2014/main" id="{DCD7FD31-2779-48A0-B927-45A4128008EE}"/>
              </a:ext>
            </a:extLst>
          </p:cNvPr>
          <p:cNvSpPr/>
          <p:nvPr/>
        </p:nvSpPr>
        <p:spPr>
          <a:xfrm>
            <a:off x="583517" y="811774"/>
            <a:ext cx="1399460" cy="1088028"/>
          </a:xfrm>
          <a:prstGeom prst="accentBorderCallout1">
            <a:avLst>
              <a:gd name="adj1" fmla="val 116797"/>
              <a:gd name="adj2" fmla="val 105574"/>
              <a:gd name="adj3" fmla="val 134246"/>
              <a:gd name="adj4" fmla="val 78660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 dirty="0">
              <a:solidFill>
                <a:schemeClr val="tx1"/>
              </a:solidFill>
            </a:endParaRPr>
          </a:p>
          <a:p>
            <a:r>
              <a:rPr lang="pt-BR" sz="900" b="1" dirty="0">
                <a:solidFill>
                  <a:schemeClr val="tx1"/>
                </a:solidFill>
              </a:rPr>
              <a:t>INICIO DO PROCESSO</a:t>
            </a:r>
          </a:p>
          <a:p>
            <a:endParaRPr lang="pt-BR" sz="900" b="1" dirty="0">
              <a:solidFill>
                <a:schemeClr val="tx1"/>
              </a:solidFill>
            </a:endParaRPr>
          </a:p>
          <a:p>
            <a:r>
              <a:rPr lang="pt-BR" sz="900" b="1" dirty="0">
                <a:solidFill>
                  <a:schemeClr val="tx1"/>
                </a:solidFill>
              </a:rPr>
              <a:t>Oracle grava (Tabela Stage FM_STG_NFE) o documento com status </a:t>
            </a:r>
            <a:r>
              <a:rPr lang="pt-BR" sz="900" b="1" dirty="0" err="1">
                <a:solidFill>
                  <a:schemeClr val="tx1"/>
                </a:solidFill>
              </a:rPr>
              <a:t>NFe_P</a:t>
            </a:r>
            <a:r>
              <a:rPr lang="pt-BR" sz="9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pt-BR" dirty="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17FEFAB-F198-4E8E-8797-AEFC5A0C7E64}"/>
              </a:ext>
            </a:extLst>
          </p:cNvPr>
          <p:cNvSpPr txBox="1"/>
          <p:nvPr/>
        </p:nvSpPr>
        <p:spPr>
          <a:xfrm>
            <a:off x="3534798" y="3945800"/>
            <a:ext cx="16471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 </a:t>
            </a:r>
            <a:r>
              <a:rPr lang="pt-BR" sz="900" b="1" dirty="0" err="1"/>
              <a:t>Microflow</a:t>
            </a:r>
            <a:r>
              <a:rPr lang="pt-BR" sz="900" b="1" dirty="0"/>
              <a:t> consome o arquivo na </a:t>
            </a:r>
            <a:r>
              <a:rPr lang="pt-BR" sz="900" b="1" dirty="0" err="1"/>
              <a:t>Targetsint</a:t>
            </a:r>
            <a:r>
              <a:rPr lang="pt-BR" sz="900" b="1" dirty="0"/>
              <a:t> e chama a </a:t>
            </a:r>
            <a:r>
              <a:rPr lang="pt-BR" sz="900" b="1" dirty="0" err="1"/>
              <a:t>package</a:t>
            </a:r>
            <a:r>
              <a:rPr lang="pt-BR" sz="900" b="1" dirty="0"/>
              <a:t> </a:t>
            </a:r>
            <a:r>
              <a:rPr lang="pt-BR" sz="900" b="1" dirty="0" err="1"/>
              <a:t>FM_MS_NFE_SQL.CONSUMEOracle</a:t>
            </a:r>
            <a:r>
              <a:rPr lang="pt-BR" sz="900" b="1" dirty="0"/>
              <a:t> que é atualizada com o retorno da SEFAZ</a:t>
            </a:r>
          </a:p>
          <a:p>
            <a:endParaRPr lang="pt-BR" sz="900" b="1" dirty="0"/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E3746EC-12B0-4F54-87C8-C593AC6035F8}"/>
              </a:ext>
            </a:extLst>
          </p:cNvPr>
          <p:cNvSpPr txBox="1"/>
          <p:nvPr/>
        </p:nvSpPr>
        <p:spPr>
          <a:xfrm>
            <a:off x="6209409" y="3895017"/>
            <a:ext cx="101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 e-Agente  insere a integração na </a:t>
            </a:r>
            <a:r>
              <a:rPr lang="pt-BR" sz="900" b="1" dirty="0" err="1"/>
              <a:t>Targetsint</a:t>
            </a:r>
            <a:endParaRPr lang="pt-BR" sz="900" b="1" dirty="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02B2EA9A-C569-4E28-BCA4-BCB06CC5450C}"/>
              </a:ext>
            </a:extLst>
          </p:cNvPr>
          <p:cNvSpPr txBox="1"/>
          <p:nvPr/>
        </p:nvSpPr>
        <p:spPr>
          <a:xfrm>
            <a:off x="7809245" y="3949924"/>
            <a:ext cx="98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 e-Agente  consome do DC o retorno da nota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F342C330-9E3D-4F29-9528-40750F4C5E10}"/>
              </a:ext>
            </a:extLst>
          </p:cNvPr>
          <p:cNvSpPr txBox="1"/>
          <p:nvPr/>
        </p:nvSpPr>
        <p:spPr>
          <a:xfrm>
            <a:off x="9563077" y="3793865"/>
            <a:ext cx="98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O e-</a:t>
            </a:r>
            <a:r>
              <a:rPr lang="pt-BR" sz="900" b="1" dirty="0" err="1"/>
              <a:t>Forms</a:t>
            </a:r>
            <a:r>
              <a:rPr lang="pt-BR" sz="900" b="1" dirty="0"/>
              <a:t> recebe o retorno da SEFAZ e devolve o resultado para o CORE DC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31976914-EAAA-432D-ABE0-4E744046C386}"/>
              </a:ext>
            </a:extLst>
          </p:cNvPr>
          <p:cNvSpPr txBox="1"/>
          <p:nvPr/>
        </p:nvSpPr>
        <p:spPr>
          <a:xfrm>
            <a:off x="2663828" y="5212814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MICROFLOW</a:t>
            </a: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3C5463DA-A9AA-4D61-982B-DE6B4AF70FE0}"/>
              </a:ext>
            </a:extLst>
          </p:cNvPr>
          <p:cNvSpPr txBox="1"/>
          <p:nvPr/>
        </p:nvSpPr>
        <p:spPr>
          <a:xfrm>
            <a:off x="10637073" y="5154465"/>
            <a:ext cx="828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/>
              <a:t>E-FORMS</a:t>
            </a:r>
          </a:p>
        </p:txBody>
      </p:sp>
    </p:spTree>
    <p:extLst>
      <p:ext uri="{BB962C8B-B14F-4D97-AF65-F5344CB8AC3E}">
        <p14:creationId xmlns:p14="http://schemas.microsoft.com/office/powerpoint/2010/main" val="9955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7232013E-3D88-4C46-8913-D9667CE7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09" y="110274"/>
            <a:ext cx="2149217" cy="440885"/>
          </a:xfrm>
        </p:spPr>
        <p:txBody>
          <a:bodyPr/>
          <a:lstStyle/>
          <a:p>
            <a:r>
              <a:rPr lang="pt-BR" dirty="0"/>
              <a:t>Fluxo GPA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61C27E-1D85-4ABD-8BCD-2132926AD78B}"/>
              </a:ext>
            </a:extLst>
          </p:cNvPr>
          <p:cNvSpPr/>
          <p:nvPr/>
        </p:nvSpPr>
        <p:spPr>
          <a:xfrm>
            <a:off x="2877740" y="695325"/>
            <a:ext cx="2075259" cy="70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B4514A-FDBF-4931-999C-53C96FD05F1B}"/>
              </a:ext>
            </a:extLst>
          </p:cNvPr>
          <p:cNvSpPr/>
          <p:nvPr/>
        </p:nvSpPr>
        <p:spPr>
          <a:xfrm>
            <a:off x="701278" y="1323975"/>
            <a:ext cx="1988344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73203BD-5F75-4BF3-AD64-49EDC3DA36D2}"/>
              </a:ext>
            </a:extLst>
          </p:cNvPr>
          <p:cNvSpPr/>
          <p:nvPr/>
        </p:nvSpPr>
        <p:spPr>
          <a:xfrm>
            <a:off x="2431327" y="6139303"/>
            <a:ext cx="2009774" cy="29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47EBD8D-F3FF-4AA0-812B-710CEACBEF44}"/>
              </a:ext>
            </a:extLst>
          </p:cNvPr>
          <p:cNvSpPr/>
          <p:nvPr/>
        </p:nvSpPr>
        <p:spPr>
          <a:xfrm>
            <a:off x="1411025" y="4798628"/>
            <a:ext cx="788565" cy="507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4459DE7-341F-4CCB-8880-FDE38F56CBA8}"/>
              </a:ext>
            </a:extLst>
          </p:cNvPr>
          <p:cNvSpPr/>
          <p:nvPr/>
        </p:nvSpPr>
        <p:spPr>
          <a:xfrm>
            <a:off x="1648400" y="1404645"/>
            <a:ext cx="484890" cy="93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A30F9B4F-1AE7-41F4-8F88-3EDE0804CCEC}"/>
              </a:ext>
            </a:extLst>
          </p:cNvPr>
          <p:cNvSpPr txBox="1">
            <a:spLocks/>
          </p:cNvSpPr>
          <p:nvPr/>
        </p:nvSpPr>
        <p:spPr>
          <a:xfrm>
            <a:off x="1890844" y="1320893"/>
            <a:ext cx="9691027" cy="4766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100" b="1" dirty="0"/>
          </a:p>
          <a:p>
            <a:r>
              <a:rPr lang="pt-BR" sz="1100" b="1" dirty="0"/>
              <a:t>INICIO DO PROCESSO </a:t>
            </a:r>
            <a:r>
              <a:rPr lang="pt-BR" sz="1100" b="1" dirty="0">
                <a:sym typeface="Wingdings" panose="05000000000000000000" pitchFamily="2" charset="2"/>
              </a:rPr>
              <a:t>&gt; </a:t>
            </a:r>
            <a:r>
              <a:rPr lang="pt-BR" sz="1100" b="1" dirty="0"/>
              <a:t>ORACLE</a:t>
            </a:r>
            <a:r>
              <a:rPr lang="pt-BR" sz="1100" dirty="0"/>
              <a:t> (Tabela Stage FM_STG_NFE) fluxo se  inicia na tabela com o documento na stage.(ÚNICA TABELA DO ORACLE QUE O MICROFLOW(NDD) POSSUI ACESSO) Neste inicio do processo o GPA manda a nota para a </a:t>
            </a:r>
            <a:r>
              <a:rPr lang="pt-BR" sz="1100" dirty="0" err="1"/>
              <a:t>Stage</a:t>
            </a:r>
            <a:r>
              <a:rPr lang="pt-BR" sz="1100" dirty="0"/>
              <a:t>,  e esta chega com status NF_P , em seguida o </a:t>
            </a:r>
            <a:r>
              <a:rPr lang="pt-BR" sz="1100" dirty="0" err="1"/>
              <a:t>microflow</a:t>
            </a:r>
            <a:r>
              <a:rPr lang="pt-BR" sz="1100" dirty="0"/>
              <a:t> invoca  A  </a:t>
            </a:r>
            <a:r>
              <a:rPr lang="pt-BR" sz="1100" dirty="0" err="1"/>
              <a:t>Packge</a:t>
            </a:r>
            <a:r>
              <a:rPr lang="pt-BR" sz="1100" dirty="0"/>
              <a:t>  </a:t>
            </a:r>
            <a:r>
              <a:rPr lang="pt-BR" sz="1100" dirty="0" err="1"/>
              <a:t>fm_nfe_pub_sql.get_nfe_info</a:t>
            </a:r>
            <a:r>
              <a:rPr lang="pt-BR" sz="1100" dirty="0"/>
              <a:t> para ler o documento, neste momento a o status do documento se altera na </a:t>
            </a:r>
            <a:r>
              <a:rPr lang="pt-BR" sz="1100" dirty="0" err="1"/>
              <a:t>Stage</a:t>
            </a:r>
            <a:r>
              <a:rPr lang="pt-BR" sz="1100" dirty="0"/>
              <a:t> para NF_I, oque significa dizer que e o </a:t>
            </a:r>
            <a:r>
              <a:rPr lang="pt-BR" sz="1100" dirty="0" err="1"/>
              <a:t>Microflow</a:t>
            </a:r>
            <a:r>
              <a:rPr lang="pt-BR" sz="1100" dirty="0"/>
              <a:t> leu o documento e que irá transformar em </a:t>
            </a:r>
            <a:r>
              <a:rPr lang="pt-BR" sz="1100" dirty="0" err="1"/>
              <a:t>seguinda</a:t>
            </a:r>
            <a:r>
              <a:rPr lang="pt-BR" sz="1100" dirty="0"/>
              <a:t> em </a:t>
            </a:r>
            <a:r>
              <a:rPr lang="pt-BR" sz="1100" dirty="0" err="1"/>
              <a:t>xml</a:t>
            </a:r>
            <a:r>
              <a:rPr lang="pt-BR" sz="1100" dirty="0"/>
              <a:t> dentro do </a:t>
            </a:r>
            <a:r>
              <a:rPr lang="pt-BR" sz="1100" dirty="0" err="1"/>
              <a:t>schema</a:t>
            </a:r>
            <a:endParaRPr lang="pt-BR" sz="1100" dirty="0"/>
          </a:p>
          <a:p>
            <a:r>
              <a:rPr lang="pt-BR" sz="1100" b="1" dirty="0" err="1"/>
              <a:t>Microflow</a:t>
            </a:r>
            <a:r>
              <a:rPr lang="pt-BR" sz="1100" dirty="0"/>
              <a:t> </a:t>
            </a:r>
            <a:r>
              <a:rPr lang="pt-BR" sz="1100" dirty="0">
                <a:sym typeface="Wingdings" panose="05000000000000000000" pitchFamily="2" charset="2"/>
              </a:rPr>
              <a:t>&gt;</a:t>
            </a:r>
            <a:r>
              <a:rPr lang="pt-BR" sz="1100" dirty="0"/>
              <a:t> O </a:t>
            </a:r>
            <a:r>
              <a:rPr lang="pt-BR" sz="1100" dirty="0" err="1"/>
              <a:t>Microflow</a:t>
            </a:r>
            <a:r>
              <a:rPr lang="pt-BR" sz="1100" dirty="0"/>
              <a:t> consome a </a:t>
            </a:r>
            <a:r>
              <a:rPr lang="pt-BR" sz="1100" dirty="0" err="1"/>
              <a:t>Stage</a:t>
            </a:r>
            <a:r>
              <a:rPr lang="pt-BR" sz="1100" dirty="0"/>
              <a:t>,  transforma  o documento e gera o Arquivo na pasta targets no servidor(GPA PAP278 – D: </a:t>
            </a:r>
            <a:r>
              <a:rPr lang="pt-BR" sz="1100" dirty="0" err="1"/>
              <a:t>NDDigital</a:t>
            </a:r>
            <a:r>
              <a:rPr lang="pt-BR" sz="1100" dirty="0"/>
              <a:t>\e-Agente\targets).</a:t>
            </a:r>
          </a:p>
          <a:p>
            <a:r>
              <a:rPr lang="pt-BR" sz="1100" b="1" dirty="0"/>
              <a:t>e-Agente</a:t>
            </a:r>
            <a:r>
              <a:rPr lang="pt-BR" sz="1100" dirty="0"/>
              <a:t>  </a:t>
            </a:r>
            <a:r>
              <a:rPr lang="pt-BR" sz="1100" dirty="0">
                <a:sym typeface="Wingdings" panose="05000000000000000000" pitchFamily="2" charset="2"/>
              </a:rPr>
              <a:t>&gt;</a:t>
            </a:r>
            <a:r>
              <a:rPr lang="pt-BR" sz="1100" dirty="0"/>
              <a:t> O E-Agente consome a pasta targets e coloca no banco do CORE DC (Unisys) </a:t>
            </a:r>
          </a:p>
          <a:p>
            <a:r>
              <a:rPr lang="pt-BR" sz="1100" dirty="0"/>
              <a:t> </a:t>
            </a:r>
            <a:r>
              <a:rPr lang="pt-BR" sz="1100" b="1" dirty="0"/>
              <a:t>e-</a:t>
            </a:r>
            <a:r>
              <a:rPr lang="pt-BR" sz="1100" b="1" dirty="0" err="1"/>
              <a:t>Forms</a:t>
            </a:r>
            <a:r>
              <a:rPr lang="pt-BR" sz="1100" b="1" dirty="0"/>
              <a:t>   </a:t>
            </a:r>
            <a:r>
              <a:rPr lang="pt-BR" sz="1100" dirty="0">
                <a:sym typeface="Wingdings" panose="05000000000000000000" pitchFamily="2" charset="2"/>
              </a:rPr>
              <a:t>&gt;</a:t>
            </a:r>
            <a:r>
              <a:rPr lang="pt-BR" sz="1100" dirty="0"/>
              <a:t> O e-</a:t>
            </a:r>
            <a:r>
              <a:rPr lang="pt-BR" sz="1100" dirty="0" err="1"/>
              <a:t>Forms</a:t>
            </a:r>
            <a:r>
              <a:rPr lang="pt-BR" sz="1100" dirty="0"/>
              <a:t>  de posse do </a:t>
            </a:r>
            <a:r>
              <a:rPr lang="pt-BR" sz="1100" dirty="0" err="1"/>
              <a:t>xml</a:t>
            </a:r>
            <a:r>
              <a:rPr lang="pt-BR" sz="1100" dirty="0"/>
              <a:t> transformado é responsável pela mensageria da nota para a SEFAZ.</a:t>
            </a:r>
          </a:p>
          <a:p>
            <a:r>
              <a:rPr lang="pt-BR" sz="1100" b="1" dirty="0"/>
              <a:t>SEFAZ       </a:t>
            </a:r>
            <a:r>
              <a:rPr lang="pt-BR" sz="1100" dirty="0"/>
              <a:t> </a:t>
            </a:r>
            <a:r>
              <a:rPr lang="pt-BR" sz="1100" dirty="0">
                <a:sym typeface="Wingdings" panose="05000000000000000000" pitchFamily="2" charset="2"/>
              </a:rPr>
              <a:t>&gt;</a:t>
            </a:r>
            <a:r>
              <a:rPr lang="pt-BR" sz="1100" dirty="0"/>
              <a:t> A </a:t>
            </a:r>
            <a:r>
              <a:rPr lang="pt-BR" sz="1100" dirty="0" err="1"/>
              <a:t>sefaz</a:t>
            </a:r>
            <a:r>
              <a:rPr lang="pt-BR" sz="1100" dirty="0"/>
              <a:t> aprova/rejeita a nota e devolve para a solução e-</a:t>
            </a:r>
            <a:r>
              <a:rPr lang="pt-BR" sz="1100" dirty="0" err="1"/>
              <a:t>Forms</a:t>
            </a:r>
            <a:endParaRPr lang="pt-BR" sz="1100" dirty="0"/>
          </a:p>
          <a:p>
            <a:r>
              <a:rPr lang="pt-BR" sz="1100" dirty="0"/>
              <a:t>O e-</a:t>
            </a:r>
            <a:r>
              <a:rPr lang="pt-BR" sz="1100" dirty="0" err="1"/>
              <a:t>Forms</a:t>
            </a:r>
            <a:r>
              <a:rPr lang="pt-BR" sz="1100" dirty="0"/>
              <a:t> recebe o retorno da </a:t>
            </a:r>
            <a:r>
              <a:rPr lang="pt-BR" sz="1100" dirty="0" err="1"/>
              <a:t>sefaz</a:t>
            </a:r>
            <a:r>
              <a:rPr lang="pt-BR" sz="1100" dirty="0"/>
              <a:t> e devolve o resultado para o CORE DC,</a:t>
            </a:r>
          </a:p>
          <a:p>
            <a:r>
              <a:rPr lang="pt-BR" sz="1100" dirty="0"/>
              <a:t>O e-Agente consome o retorno da nota do CORE DC na TBCONTROLRETURN Ele sempre fica verificando se tem retorno. </a:t>
            </a:r>
          </a:p>
          <a:p>
            <a:r>
              <a:rPr lang="pt-BR" sz="1100" dirty="0"/>
              <a:t>O e-Agente insere a integração no diretório targetsInt (D: </a:t>
            </a:r>
            <a:r>
              <a:rPr lang="pt-BR" sz="1100" dirty="0" err="1"/>
              <a:t>NDDigital</a:t>
            </a:r>
            <a:r>
              <a:rPr lang="pt-BR" sz="1100" dirty="0"/>
              <a:t>\e-Agente\</a:t>
            </a:r>
            <a:r>
              <a:rPr lang="pt-BR" sz="1100" dirty="0" err="1"/>
              <a:t>targetsint</a:t>
            </a:r>
            <a:r>
              <a:rPr lang="pt-BR" sz="1100" dirty="0"/>
              <a:t>)</a:t>
            </a:r>
          </a:p>
          <a:p>
            <a:r>
              <a:rPr lang="pt-BR" sz="1100" dirty="0"/>
              <a:t>O </a:t>
            </a:r>
            <a:r>
              <a:rPr lang="pt-BR" sz="1100" dirty="0" err="1"/>
              <a:t>microflow</a:t>
            </a:r>
            <a:r>
              <a:rPr lang="pt-BR" sz="1100" dirty="0"/>
              <a:t> consome a pasta Targetslnt e chama uma </a:t>
            </a:r>
            <a:r>
              <a:rPr lang="pt-BR" sz="1100" dirty="0" err="1"/>
              <a:t>package</a:t>
            </a:r>
            <a:r>
              <a:rPr lang="pt-BR" sz="1100" dirty="0"/>
              <a:t> Oracle que atualiza com o retorno da </a:t>
            </a:r>
            <a:r>
              <a:rPr lang="pt-BR" sz="1100" dirty="0" err="1"/>
              <a:t>sefaz</a:t>
            </a:r>
            <a:r>
              <a:rPr lang="pt-BR" sz="1100" dirty="0"/>
              <a:t>.</a:t>
            </a:r>
          </a:p>
          <a:p>
            <a:r>
              <a:rPr lang="pt-BR" sz="1100" dirty="0"/>
              <a:t>ORACLE (Tabela Stage FM_STG_NFE) a nota foi aprovada com sucesso os status (</a:t>
            </a:r>
            <a:r>
              <a:rPr lang="pt-BR" sz="1100" dirty="0" err="1"/>
              <a:t>nfe_P</a:t>
            </a:r>
            <a:r>
              <a:rPr lang="pt-BR" sz="1100" dirty="0"/>
              <a:t>, </a:t>
            </a:r>
            <a:r>
              <a:rPr lang="pt-BR" sz="1100" dirty="0" err="1"/>
              <a:t>nfe_I</a:t>
            </a:r>
            <a:r>
              <a:rPr lang="pt-BR" sz="1100" dirty="0"/>
              <a:t>) posteriormente será removida da STAGE.</a:t>
            </a:r>
          </a:p>
          <a:p>
            <a:r>
              <a:rPr lang="pt-BR" sz="1100" dirty="0"/>
              <a:t>Existe um processo de </a:t>
            </a:r>
            <a:r>
              <a:rPr lang="pt-BR" sz="1100" dirty="0" err="1"/>
              <a:t>re-tentativa</a:t>
            </a:r>
            <a:r>
              <a:rPr lang="pt-BR" sz="1100" dirty="0"/>
              <a:t> que esta na TBCONTROLRETURN, quando o documento passa pelo método </a:t>
            </a:r>
            <a:r>
              <a:rPr lang="pt-BR" sz="1100" b="1" dirty="0"/>
              <a:t>FM_MS_NFE_SQL.CONSUME</a:t>
            </a:r>
            <a:r>
              <a:rPr lang="pt-BR" sz="1100" dirty="0"/>
              <a:t>, e retorno erro neste método, ai entra o processo de </a:t>
            </a:r>
            <a:r>
              <a:rPr lang="pt-BR" sz="1100" dirty="0" err="1"/>
              <a:t>re-tentativa</a:t>
            </a:r>
            <a:r>
              <a:rPr lang="pt-BR" sz="1100" dirty="0"/>
              <a:t> </a:t>
            </a:r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483A3580-C616-4E12-965C-A22EAB7A4188}"/>
              </a:ext>
            </a:extLst>
          </p:cNvPr>
          <p:cNvSpPr txBox="1">
            <a:spLocks/>
          </p:cNvSpPr>
          <p:nvPr/>
        </p:nvSpPr>
        <p:spPr>
          <a:xfrm>
            <a:off x="2133290" y="471249"/>
            <a:ext cx="4940761" cy="69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Descritivo do resumo</a:t>
            </a:r>
          </a:p>
        </p:txBody>
      </p:sp>
    </p:spTree>
    <p:extLst>
      <p:ext uri="{BB962C8B-B14F-4D97-AF65-F5344CB8AC3E}">
        <p14:creationId xmlns:p14="http://schemas.microsoft.com/office/powerpoint/2010/main" val="24819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5">
            <a:extLst>
              <a:ext uri="{FF2B5EF4-FFF2-40B4-BE49-F238E27FC236}">
                <a16:creationId xmlns:a16="http://schemas.microsoft.com/office/drawing/2014/main" id="{7232013E-3D88-4C46-8913-D9667CE7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09" y="110274"/>
            <a:ext cx="2149217" cy="440885"/>
          </a:xfrm>
        </p:spPr>
        <p:txBody>
          <a:bodyPr/>
          <a:lstStyle/>
          <a:p>
            <a:r>
              <a:rPr lang="pt-BR" dirty="0"/>
              <a:t>Fluxo GPA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61C27E-1D85-4ABD-8BCD-2132926AD78B}"/>
              </a:ext>
            </a:extLst>
          </p:cNvPr>
          <p:cNvSpPr/>
          <p:nvPr/>
        </p:nvSpPr>
        <p:spPr>
          <a:xfrm>
            <a:off x="2365842" y="687704"/>
            <a:ext cx="2075259" cy="700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B4514A-FDBF-4931-999C-53C96FD05F1B}"/>
              </a:ext>
            </a:extLst>
          </p:cNvPr>
          <p:cNvSpPr/>
          <p:nvPr/>
        </p:nvSpPr>
        <p:spPr>
          <a:xfrm>
            <a:off x="701278" y="1323975"/>
            <a:ext cx="1988344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73203BD-5F75-4BF3-AD64-49EDC3DA36D2}"/>
              </a:ext>
            </a:extLst>
          </p:cNvPr>
          <p:cNvSpPr/>
          <p:nvPr/>
        </p:nvSpPr>
        <p:spPr>
          <a:xfrm>
            <a:off x="2431327" y="6139303"/>
            <a:ext cx="2009774" cy="29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E47EBD8D-F3FF-4AA0-812B-710CEACBEF44}"/>
              </a:ext>
            </a:extLst>
          </p:cNvPr>
          <p:cNvSpPr/>
          <p:nvPr/>
        </p:nvSpPr>
        <p:spPr>
          <a:xfrm>
            <a:off x="1411025" y="4798628"/>
            <a:ext cx="788565" cy="507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64459DE7-341F-4CCB-8880-FDE38F56CBA8}"/>
              </a:ext>
            </a:extLst>
          </p:cNvPr>
          <p:cNvSpPr/>
          <p:nvPr/>
        </p:nvSpPr>
        <p:spPr>
          <a:xfrm>
            <a:off x="1648400" y="1404645"/>
            <a:ext cx="484890" cy="93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F2B48F3C-63C8-46AC-8211-5C1BDE50C3B0}"/>
              </a:ext>
            </a:extLst>
          </p:cNvPr>
          <p:cNvSpPr txBox="1">
            <a:spLocks/>
          </p:cNvSpPr>
          <p:nvPr/>
        </p:nvSpPr>
        <p:spPr>
          <a:xfrm>
            <a:off x="1977298" y="1823315"/>
            <a:ext cx="9691027" cy="2255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r>
              <a:rPr lang="pt-BR" sz="1100" dirty="0"/>
              <a:t>TABELAS ORACLE</a:t>
            </a: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r>
              <a:rPr lang="pt-BR" sz="1100" b="1" dirty="0"/>
              <a:t>FM_STG_NFE </a:t>
            </a:r>
            <a:r>
              <a:rPr lang="pt-BR" sz="1100" dirty="0"/>
              <a:t>- A tabela que indica que há documentos a serem processados, esta tabela é inicial e carente de retorno tabela que a NDD utiliza e identifica qual o </a:t>
            </a:r>
            <a:r>
              <a:rPr lang="pt-BR" sz="1100" dirty="0" err="1"/>
              <a:t>FicalDocId</a:t>
            </a:r>
            <a:endParaRPr lang="pt-BR" sz="1100" dirty="0"/>
          </a:p>
          <a:p>
            <a:pPr marL="0" indent="0">
              <a:buNone/>
            </a:pPr>
            <a:r>
              <a:rPr lang="pt-BR" sz="1100" b="1" dirty="0"/>
              <a:t>TBCONTROLDOCUMENTS </a:t>
            </a:r>
            <a:r>
              <a:rPr lang="pt-BR" sz="1100" dirty="0"/>
              <a:t>Tabela controle de envio, salva o </a:t>
            </a:r>
            <a:r>
              <a:rPr lang="pt-BR" sz="1100" dirty="0" err="1"/>
              <a:t>fiscalID</a:t>
            </a:r>
            <a:r>
              <a:rPr lang="pt-BR" sz="1100" dirty="0"/>
              <a:t>( destinada para consulta e manifestação de destinatário)</a:t>
            </a:r>
          </a:p>
          <a:p>
            <a:pPr marL="0" indent="0">
              <a:buNone/>
            </a:pPr>
            <a:r>
              <a:rPr lang="pt-BR" sz="1100" b="1" dirty="0"/>
              <a:t>TBSCHEMAFAILURE</a:t>
            </a:r>
            <a:r>
              <a:rPr lang="pt-BR" sz="1100" dirty="0"/>
              <a:t> – Tabela destinada a um evento especifico,, somente será utilizada se tiver o </a:t>
            </a:r>
            <a:r>
              <a:rPr lang="pt-BR" sz="1100" dirty="0" err="1"/>
              <a:t>owner</a:t>
            </a:r>
            <a:r>
              <a:rPr lang="pt-BR" sz="1100" dirty="0"/>
              <a:t> de validação assim  ativa o motivo da falha no </a:t>
            </a:r>
            <a:r>
              <a:rPr lang="pt-BR" sz="1100" dirty="0" err="1"/>
              <a:t>schema</a:t>
            </a:r>
            <a:endParaRPr lang="pt-BR" sz="1100" dirty="0"/>
          </a:p>
          <a:p>
            <a:pPr marL="0" indent="0">
              <a:buNone/>
            </a:pPr>
            <a:r>
              <a:rPr lang="pt-BR" sz="1100" dirty="0"/>
              <a:t>TBCONTROLRETURN - Tabela de retorno , esta tabela é  intermediaria no fluxo de retorno Todos os documentos passam por esta tabela, somente depois de que invoca  a </a:t>
            </a:r>
            <a:r>
              <a:rPr lang="pt-BR" sz="1100" dirty="0" err="1"/>
              <a:t>packge</a:t>
            </a:r>
            <a:r>
              <a:rPr lang="pt-BR" sz="1100" dirty="0"/>
              <a:t>  </a:t>
            </a:r>
            <a:r>
              <a:rPr lang="pt-BR" sz="1100" b="1" dirty="0"/>
              <a:t>FM_MS_NFE_SQL.CONSUME </a:t>
            </a:r>
            <a:r>
              <a:rPr lang="pt-BR" sz="1100" dirty="0"/>
              <a:t>é que se inicia o processamento</a:t>
            </a: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r>
              <a:rPr lang="pt-BR" sz="1100" dirty="0"/>
              <a:t>Nota: </a:t>
            </a:r>
            <a:r>
              <a:rPr lang="pt-BR" sz="1100" b="1" dirty="0"/>
              <a:t>A Tabela </a:t>
            </a:r>
            <a:r>
              <a:rPr lang="pt-BR" sz="1100" dirty="0"/>
              <a:t>FM_STG_NFE é a ÚNICA TABELA DO ORACLE QUE O MICROFLOW(NDD) POSSUI ACESSO.</a:t>
            </a:r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endParaRPr lang="pt-BR" sz="1100" dirty="0"/>
          </a:p>
          <a:p>
            <a:pPr marL="0" indent="0">
              <a:buNone/>
            </a:pPr>
            <a:endParaRPr lang="pt-BR" sz="1100" dirty="0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483A3580-C616-4E12-965C-A22EAB7A4188}"/>
              </a:ext>
            </a:extLst>
          </p:cNvPr>
          <p:cNvSpPr txBox="1">
            <a:spLocks/>
          </p:cNvSpPr>
          <p:nvPr/>
        </p:nvSpPr>
        <p:spPr>
          <a:xfrm>
            <a:off x="2133290" y="644131"/>
            <a:ext cx="7293739" cy="695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INFORMAÇÕES COMPLEMENTARES TABELAS ORACLE</a:t>
            </a:r>
          </a:p>
        </p:txBody>
      </p:sp>
    </p:spTree>
    <p:extLst>
      <p:ext uri="{BB962C8B-B14F-4D97-AF65-F5344CB8AC3E}">
        <p14:creationId xmlns:p14="http://schemas.microsoft.com/office/powerpoint/2010/main" val="27686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E836702-A7D9-4B5C-A965-6080A2CD1F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>
          <a:xfrm>
            <a:off x="2002971" y="1698241"/>
            <a:ext cx="3781743" cy="3698269"/>
          </a:xfr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7318152" y="1262813"/>
            <a:ext cx="2457396" cy="1024762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pt-BR" dirty="0"/>
              <a:t>Maria Sueli Soares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pt-BR" dirty="0"/>
              <a:t>Suporte e-</a:t>
            </a:r>
            <a:r>
              <a:rPr lang="pt-BR" dirty="0" err="1"/>
              <a:t>Docs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5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Guide NDD">
      <a:dk1>
        <a:srgbClr val="000000"/>
      </a:dk1>
      <a:lt1>
        <a:srgbClr val="FFFFFF"/>
      </a:lt1>
      <a:dk2>
        <a:srgbClr val="5700FF"/>
      </a:dk2>
      <a:lt2>
        <a:srgbClr val="E31F84"/>
      </a:lt2>
      <a:accent1>
        <a:srgbClr val="E31F84"/>
      </a:accent1>
      <a:accent2>
        <a:srgbClr val="0062CC"/>
      </a:accent2>
      <a:accent3>
        <a:srgbClr val="1EC1A6"/>
      </a:accent3>
      <a:accent4>
        <a:srgbClr val="E24B00"/>
      </a:accent4>
      <a:accent5>
        <a:srgbClr val="F00000"/>
      </a:accent5>
      <a:accent6>
        <a:srgbClr val="C00000"/>
      </a:accent6>
      <a:hlink>
        <a:srgbClr val="FFFFFF"/>
      </a:hlink>
      <a:folHlink>
        <a:srgbClr val="1FFFCC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UIDE_NDD_NOVO" id="{EF813053-9124-455A-8DFC-2277A3797A6D}" vid="{7C38EB3E-BF05-41D2-9AD6-6F446A90EC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99F9BDC3BBA84892E59F8DCE510F91" ma:contentTypeVersion="14" ma:contentTypeDescription="Crie um novo documento." ma:contentTypeScope="" ma:versionID="81e4133d58576ece066676ef066afa5c">
  <xsd:schema xmlns:xsd="http://www.w3.org/2001/XMLSchema" xmlns:xs="http://www.w3.org/2001/XMLSchema" xmlns:p="http://schemas.microsoft.com/office/2006/metadata/properties" xmlns:ns3="e8a9d6b5-4e0c-46c1-80dd-4b03dadf259e" xmlns:ns4="2dc081e4-e789-4793-9e77-0b65e904fc1e" targetNamespace="http://schemas.microsoft.com/office/2006/metadata/properties" ma:root="true" ma:fieldsID="c343e4d8b883579d9d9b2f4e147a9a38" ns3:_="" ns4:_="">
    <xsd:import namespace="e8a9d6b5-4e0c-46c1-80dd-4b03dadf259e"/>
    <xsd:import namespace="2dc081e4-e789-4793-9e77-0b65e904fc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9d6b5-4e0c-46c1-80dd-4b03dadf25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081e4-e789-4793-9e77-0b65e904fc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7F052C-5AD3-46C9-ACC8-7C666F7E1BAC}">
  <ds:schemaRefs>
    <ds:schemaRef ds:uri="e8a9d6b5-4e0c-46c1-80dd-4b03dadf259e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2dc081e4-e789-4793-9e77-0b65e904fc1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9DD417-3766-4D90-9871-E76BAF94F0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867F7-46E7-426D-B22D-583FAF5E7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a9d6b5-4e0c-46c1-80dd-4b03dadf259e"/>
    <ds:schemaRef ds:uri="2dc081e4-e789-4793-9e77-0b65e904fc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GUIDE_NDD2021</Template>
  <TotalTime>2059</TotalTime>
  <Words>816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do Office</vt:lpstr>
      <vt:lpstr>Apresentação do PowerPoint</vt:lpstr>
      <vt:lpstr>Representação fluxo macro Oracle Retail GPA</vt:lpstr>
      <vt:lpstr>Resumo solicitado</vt:lpstr>
      <vt:lpstr>Processos</vt:lpstr>
      <vt:lpstr>Fluxo GPA</vt:lpstr>
      <vt:lpstr>Fluxo GPA</vt:lpstr>
      <vt:lpstr>Fluxo GPA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Colombo Alves da Costa</dc:creator>
  <cp:lastModifiedBy>Maria Sueli Soares</cp:lastModifiedBy>
  <cp:revision>65</cp:revision>
  <dcterms:created xsi:type="dcterms:W3CDTF">2021-01-25T13:16:27Z</dcterms:created>
  <dcterms:modified xsi:type="dcterms:W3CDTF">2022-01-12T12:23:44Z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0x0101009B99F9BDC3BBA84892E59F8DCE510F91</vt:lpwstr>
  </property>
</Properties>
</file>