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7" r:id="rId2"/>
    <p:sldId id="415" r:id="rId3"/>
    <p:sldId id="445" r:id="rId4"/>
    <p:sldId id="443" r:id="rId5"/>
    <p:sldId id="446" r:id="rId6"/>
    <p:sldId id="447" r:id="rId7"/>
    <p:sldId id="448" r:id="rId8"/>
    <p:sldId id="449" r:id="rId9"/>
    <p:sldId id="450" r:id="rId10"/>
    <p:sldId id="451" r:id="rId11"/>
    <p:sldId id="452" r:id="rId12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82A8"/>
    <a:srgbClr val="30506B"/>
    <a:srgbClr val="2E4F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29" autoAdjust="0"/>
    <p:restoredTop sz="95455" autoAdjust="0"/>
  </p:normalViewPr>
  <p:slideViewPr>
    <p:cSldViewPr>
      <p:cViewPr varScale="1">
        <p:scale>
          <a:sx n="120" d="100"/>
          <a:sy n="120" d="100"/>
        </p:scale>
        <p:origin x="594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00E94-8C44-4A3B-B939-A6751790A15C}" type="datetimeFigureOut">
              <a:rPr lang="pt-BR" smtClean="0"/>
              <a:t>21/01/2020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B5C78A-4911-4760-8379-FEEA10A142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898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00FA-01DF-4DB8-A364-167A3F4DE951}" type="datetimeFigureOut">
              <a:rPr lang="pt-BR" smtClean="0"/>
              <a:t>21/01/2020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8E448-B6F5-4D20-8981-89EA0A4A6D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1481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00FA-01DF-4DB8-A364-167A3F4DE951}" type="datetimeFigureOut">
              <a:rPr lang="pt-BR" smtClean="0"/>
              <a:t>21/01/2020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8E448-B6F5-4D20-8981-89EA0A4A6D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0834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00FA-01DF-4DB8-A364-167A3F4DE951}" type="datetimeFigureOut">
              <a:rPr lang="pt-BR" smtClean="0"/>
              <a:t>21/01/2020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8E448-B6F5-4D20-8981-89EA0A4A6D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0035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00FA-01DF-4DB8-A364-167A3F4DE951}" type="datetimeFigureOut">
              <a:rPr lang="pt-BR" smtClean="0"/>
              <a:t>21/01/2020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8E448-B6F5-4D20-8981-89EA0A4A6D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83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00FA-01DF-4DB8-A364-167A3F4DE951}" type="datetimeFigureOut">
              <a:rPr lang="pt-BR" smtClean="0"/>
              <a:t>21/01/2020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8E448-B6F5-4D20-8981-89EA0A4A6D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375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00FA-01DF-4DB8-A364-167A3F4DE951}" type="datetimeFigureOut">
              <a:rPr lang="pt-BR" smtClean="0"/>
              <a:t>21/01/2020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8E448-B6F5-4D20-8981-89EA0A4A6D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46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00FA-01DF-4DB8-A364-167A3F4DE951}" type="datetimeFigureOut">
              <a:rPr lang="pt-BR" smtClean="0"/>
              <a:t>21/01/2020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8E448-B6F5-4D20-8981-89EA0A4A6D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845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00FA-01DF-4DB8-A364-167A3F4DE951}" type="datetimeFigureOut">
              <a:rPr lang="pt-BR" smtClean="0"/>
              <a:t>21/01/2020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8E448-B6F5-4D20-8981-89EA0A4A6D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9746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00FA-01DF-4DB8-A364-167A3F4DE951}" type="datetimeFigureOut">
              <a:rPr lang="pt-BR" smtClean="0"/>
              <a:t>21/01/2020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8E448-B6F5-4D20-8981-89EA0A4A6D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2373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00FA-01DF-4DB8-A364-167A3F4DE951}" type="datetimeFigureOut">
              <a:rPr lang="pt-BR" smtClean="0"/>
              <a:t>21/01/2020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8E448-B6F5-4D20-8981-89EA0A4A6D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62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F00FA-01DF-4DB8-A364-167A3F4DE951}" type="datetimeFigureOut">
              <a:rPr lang="pt-BR" smtClean="0"/>
              <a:t>21/01/2020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8E448-B6F5-4D20-8981-89EA0A4A6D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6922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F00FA-01DF-4DB8-A364-167A3F4DE951}" type="datetimeFigureOut">
              <a:rPr lang="pt-BR" smtClean="0"/>
              <a:t>21/01/2020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8E448-B6F5-4D20-8981-89EA0A4A6D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5845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manuais.nddigital.com.br/e-Forms_NFCe/4.9.1.0/index.html?retorno-integracao_2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889" y="2129901"/>
            <a:ext cx="3267645" cy="1017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680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64" y="769809"/>
            <a:ext cx="756084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Integração via Diretório gravará os arquivos em um diretório da Retaguarda, após isso, é de responsabilidade do cliente consumir a informação. </a:t>
            </a: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Esse modelo é utilizado pelo cliente Extrafarma.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947765" y="123478"/>
            <a:ext cx="47444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600" b="1" i="1" dirty="0" smtClean="0">
                <a:solidFill>
                  <a:schemeClr val="accent3">
                    <a:lumMod val="75000"/>
                  </a:schemeClr>
                </a:solidFill>
              </a:rPr>
              <a:t>Integração via Diretório</a:t>
            </a:r>
            <a:endParaRPr lang="pt-BR" sz="36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9202" y="2171359"/>
            <a:ext cx="4014737" cy="1263899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09" y="3415857"/>
            <a:ext cx="9045922" cy="1708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37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52" y="769809"/>
            <a:ext cx="7560840" cy="3683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Neste modelo o cliente realizada uma chamada no Web Service NFCe solicitando a quantidade de documentos que serão integrados. Após a leitura, ele deve realizar outra chamada para excluir os documentos da tabela de integração. </a:t>
            </a: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Nesse cenário, as integrações devem permanecer na tabela TBINTEGRATIONNFCE e serem excluídas somente com chamada de DELETE.</a:t>
            </a: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Esse modelo é utilizado por clientes do parceiro TW2.</a:t>
            </a: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Para consultar as chamadas acesse o link abaixo:</a:t>
            </a: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dirty="0">
                <a:hlinkClick r:id="rId3"/>
              </a:rPr>
              <a:t>http://manuais.nddigital.com.br/e-Forms_NFCe/4.9.1.0/index.html?retorno-integracao_2.html</a:t>
            </a:r>
            <a:endParaRPr lang="pt-BR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639606" y="123478"/>
            <a:ext cx="53607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600" b="1" i="1" dirty="0" smtClean="0">
                <a:solidFill>
                  <a:schemeClr val="accent3">
                    <a:lumMod val="75000"/>
                  </a:schemeClr>
                </a:solidFill>
              </a:rPr>
              <a:t>Integração via Web Service</a:t>
            </a:r>
            <a:endParaRPr lang="pt-BR" sz="36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778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56" y="1236940"/>
            <a:ext cx="7560840" cy="2913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Dentro do produto </a:t>
            </a:r>
            <a:r>
              <a:rPr lang="pt-BR" sz="2000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eForms_NFCe</a:t>
            </a:r>
            <a:r>
              <a:rPr lang="pt-BR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o processo de integração significa devolver os retornos de processo ao ERP do cliente;</a:t>
            </a: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sz="20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Essa devolução pode ser feita de diferentes formas:</a:t>
            </a:r>
          </a:p>
          <a:p>
            <a:pPr marL="800100" lvl="2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Integração via Banco</a:t>
            </a:r>
          </a:p>
          <a:p>
            <a:pPr marL="800100" lvl="2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Integração via Concentrador</a:t>
            </a:r>
          </a:p>
          <a:p>
            <a:pPr marL="800100" lvl="2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Integração via Web Service</a:t>
            </a:r>
          </a:p>
          <a:p>
            <a:pPr marL="800100" lvl="2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Integração via Diretório</a:t>
            </a:r>
          </a:p>
          <a:p>
            <a:pPr marL="800100" lvl="2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sz="20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Ou o cliente pode optar por não utilizar o processo de Integração e para isso também é necessária uma configuração específica.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193260" y="372803"/>
            <a:ext cx="2253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600" b="1" i="1" dirty="0" smtClean="0">
                <a:solidFill>
                  <a:schemeClr val="accent3">
                    <a:lumMod val="75000"/>
                  </a:schemeClr>
                </a:solidFill>
              </a:rPr>
              <a:t>Integração</a:t>
            </a:r>
            <a:endParaRPr lang="pt-BR" sz="36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14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59" y="1019134"/>
            <a:ext cx="756084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 Retaguarda o serviço responsável por processar as Integrações é o </a:t>
            </a:r>
            <a:r>
              <a:rPr lang="pt-BR" sz="1600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NDDigital</a:t>
            </a:r>
            <a:r>
              <a:rPr lang="pt-BR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e-</a:t>
            </a:r>
            <a:r>
              <a:rPr lang="pt-BR" sz="1600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Forms_NFCe</a:t>
            </a:r>
            <a:r>
              <a:rPr lang="pt-BR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Eletronic </a:t>
            </a:r>
            <a:r>
              <a:rPr lang="pt-BR" sz="1600" b="1" i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Integration</a:t>
            </a:r>
            <a:r>
              <a:rPr lang="pt-BR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Service.</a:t>
            </a:r>
            <a:endParaRPr lang="pt-BR" sz="16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Esse serviço é responsável por ler os dados da tabela TBINPROCESSINTEGRATION e distribuir as integrações em suas respectivas filas.</a:t>
            </a:r>
            <a:endParaRPr lang="pt-BR" sz="16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Esse serviço pode ser dividido em múltiplas instâncias para ambientes com alto processamento.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193260" y="372803"/>
            <a:ext cx="2253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600" b="1" i="1" dirty="0" smtClean="0">
                <a:solidFill>
                  <a:schemeClr val="accent3">
                    <a:lumMod val="75000"/>
                  </a:schemeClr>
                </a:solidFill>
              </a:rPr>
              <a:t>Integração</a:t>
            </a:r>
            <a:endParaRPr lang="pt-BR" sz="36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7460" y="2571750"/>
            <a:ext cx="5465037" cy="1227868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8153" y="3939902"/>
            <a:ext cx="634365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523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60" y="850716"/>
            <a:ext cx="7560840" cy="2404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 Integração via Banco, o cliente faz a leitura dos documentos diretamente no banco de dados, normalmente, na tabela TBINTEGRATIONNFCE.</a:t>
            </a: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Os clientes Havan e Marisa utilizam esse modelo de integração.</a:t>
            </a: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Nesse modelo, as Integrações ficam gravadas na </a:t>
            </a: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tabela TBINTEGRATIONNFCE </a:t>
            </a:r>
            <a:r>
              <a:rPr lang="pt-BR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 é de responsabilidade do cliente tratar o dado.</a:t>
            </a: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sz="20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214372" y="123478"/>
            <a:ext cx="42112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600" b="1" i="1" dirty="0" smtClean="0">
                <a:solidFill>
                  <a:schemeClr val="accent3">
                    <a:lumMod val="75000"/>
                  </a:schemeClr>
                </a:solidFill>
              </a:rPr>
              <a:t>Integração via Banco</a:t>
            </a:r>
            <a:endParaRPr lang="pt-BR" sz="36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07854"/>
            <a:ext cx="9144000" cy="1399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44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51" y="915566"/>
            <a:ext cx="7560840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Para utilizar esse modelo de Integração, o cliente deve uma configuração baseada em banco de dados:</a:t>
            </a: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sz="20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sz="20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214363" y="123478"/>
            <a:ext cx="42112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600" b="1" i="1" dirty="0" smtClean="0">
                <a:solidFill>
                  <a:schemeClr val="accent3">
                    <a:lumMod val="75000"/>
                  </a:schemeClr>
                </a:solidFill>
              </a:rPr>
              <a:t>Integração via Banco</a:t>
            </a:r>
            <a:endParaRPr lang="pt-BR" sz="36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0081" y="1964865"/>
            <a:ext cx="6019800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951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51" y="843558"/>
            <a:ext cx="756084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integração deve ser vinculada no </a:t>
            </a:r>
            <a:r>
              <a:rPr lang="pt-BR" i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Job</a:t>
            </a: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do cliente:</a:t>
            </a: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sz="20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sz="20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214363" y="123478"/>
            <a:ext cx="42112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600" b="1" i="1" dirty="0" smtClean="0">
                <a:solidFill>
                  <a:schemeClr val="accent3">
                    <a:lumMod val="75000"/>
                  </a:schemeClr>
                </a:solidFill>
              </a:rPr>
              <a:t>Integração via Banco</a:t>
            </a:r>
            <a:endParaRPr lang="pt-BR" sz="36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5160" y="1491630"/>
            <a:ext cx="5589624" cy="3451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818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60" y="843558"/>
            <a:ext cx="7560840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 Empresa do cliente, na aba Integração, a opção “Utilizar integração” deve estar desmarcada, caso contrário as integrações serão disponibilizadas no Concentrador e excluídas da tabela.</a:t>
            </a: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sz="20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sz="20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214372" y="123478"/>
            <a:ext cx="42112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600" b="1" i="1" dirty="0" smtClean="0">
                <a:solidFill>
                  <a:schemeClr val="accent3">
                    <a:lumMod val="75000"/>
                  </a:schemeClr>
                </a:solidFill>
              </a:rPr>
              <a:t>Integração via Banco</a:t>
            </a:r>
            <a:endParaRPr lang="pt-BR" sz="36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993203"/>
            <a:ext cx="8453627" cy="315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832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63" y="900339"/>
            <a:ext cx="7560840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 Empresa do cliente, na aba Integração, a opção “Utilizar integração” deve estar marcada, com isso as integrações serão disponibilizadas no Concentrador e excluídas da tabela.</a:t>
            </a: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Clientes do parceiro Proton e Caçula utilizam esse modelo.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505142" y="138470"/>
            <a:ext cx="56296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600" b="1" i="1" dirty="0" smtClean="0">
                <a:solidFill>
                  <a:schemeClr val="accent3">
                    <a:lumMod val="75000"/>
                  </a:schemeClr>
                </a:solidFill>
              </a:rPr>
              <a:t>Integração via Concentrador</a:t>
            </a:r>
            <a:endParaRPr lang="pt-BR" sz="36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2134132"/>
            <a:ext cx="7776873" cy="3009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481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64" y="769809"/>
            <a:ext cx="7560840" cy="1887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 Empresa do cliente, na aba Integração, a opção “Utilizar integração” deve estar marcada e integrador em banco de dados. Assim, as Integrações serão lidas da tabela TBINTEGRATIONNFCE e o Concentrador fará a gravação da Integração no banco configurado. Para correto funcionamento, é necessário que o Concentrador tenha acesso ao banco configurado. </a:t>
            </a: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endParaRPr lang="pt-BR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lvl="1" indent="-342900">
              <a:lnSpc>
                <a:spcPts val="2000"/>
              </a:lnSpc>
              <a:buFont typeface="Arial" panose="020B0604020202020204" pitchFamily="34" charset="0"/>
              <a:buChar char="•"/>
            </a:pPr>
            <a:r>
              <a:rPr lang="pt-BR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Clientes do parceiro Nerus utilizam esse modelo.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-25180" y="123478"/>
            <a:ext cx="8690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600" b="1" i="1" dirty="0" smtClean="0">
                <a:solidFill>
                  <a:schemeClr val="accent3">
                    <a:lumMod val="75000"/>
                  </a:schemeClr>
                </a:solidFill>
              </a:rPr>
              <a:t>Integração via Concentrador + Banco MySQL</a:t>
            </a:r>
            <a:endParaRPr lang="pt-BR" sz="3600" b="1" i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4" y="2783458"/>
            <a:ext cx="6678676" cy="236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650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8876</TotalTime>
  <Words>482</Words>
  <Application>Microsoft Office PowerPoint</Application>
  <PresentationFormat>Apresentação na tela (16:9)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Bini</dc:creator>
  <cp:lastModifiedBy>William Henckemaier Ferreira</cp:lastModifiedBy>
  <cp:revision>442</cp:revision>
  <dcterms:created xsi:type="dcterms:W3CDTF">2013-07-26T12:14:52Z</dcterms:created>
  <dcterms:modified xsi:type="dcterms:W3CDTF">2020-01-21T20:12:31Z</dcterms:modified>
</cp:coreProperties>
</file>